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84" r:id="rId3"/>
    <p:sldId id="266" r:id="rId4"/>
    <p:sldId id="257" r:id="rId5"/>
    <p:sldId id="372" r:id="rId6"/>
    <p:sldId id="267" r:id="rId7"/>
    <p:sldId id="258" r:id="rId8"/>
    <p:sldId id="288" r:id="rId9"/>
    <p:sldId id="296" r:id="rId10"/>
    <p:sldId id="287" r:id="rId11"/>
    <p:sldId id="295" r:id="rId12"/>
    <p:sldId id="286" r:id="rId13"/>
    <p:sldId id="371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268" r:id="rId28"/>
    <p:sldId id="260" r:id="rId29"/>
    <p:sldId id="362" r:id="rId30"/>
    <p:sldId id="363" r:id="rId31"/>
    <p:sldId id="365" r:id="rId32"/>
    <p:sldId id="366" r:id="rId33"/>
    <p:sldId id="385" r:id="rId34"/>
    <p:sldId id="386" r:id="rId35"/>
    <p:sldId id="387" r:id="rId36"/>
    <p:sldId id="388" r:id="rId37"/>
    <p:sldId id="389" r:id="rId38"/>
    <p:sldId id="367" r:id="rId39"/>
    <p:sldId id="368" r:id="rId40"/>
    <p:sldId id="369" r:id="rId41"/>
    <p:sldId id="370" r:id="rId42"/>
    <p:sldId id="373" r:id="rId43"/>
    <p:sldId id="315" r:id="rId44"/>
    <p:sldId id="374" r:id="rId45"/>
    <p:sldId id="375" r:id="rId46"/>
    <p:sldId id="376" r:id="rId47"/>
    <p:sldId id="377" r:id="rId48"/>
    <p:sldId id="378" r:id="rId49"/>
    <p:sldId id="380" r:id="rId50"/>
    <p:sldId id="273" r:id="rId51"/>
    <p:sldId id="263" r:id="rId52"/>
    <p:sldId id="381" r:id="rId53"/>
    <p:sldId id="382" r:id="rId54"/>
    <p:sldId id="316" r:id="rId55"/>
    <p:sldId id="317" r:id="rId56"/>
    <p:sldId id="318" r:id="rId57"/>
    <p:sldId id="383" r:id="rId58"/>
    <p:sldId id="275" r:id="rId59"/>
    <p:sldId id="265" r:id="rId60"/>
    <p:sldId id="292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293" r:id="rId79"/>
    <p:sldId id="336" r:id="rId80"/>
    <p:sldId id="337" r:id="rId81"/>
    <p:sldId id="283" r:id="rId82"/>
    <p:sldId id="338" r:id="rId83"/>
    <p:sldId id="346" r:id="rId84"/>
    <p:sldId id="347" r:id="rId85"/>
    <p:sldId id="348" r:id="rId86"/>
    <p:sldId id="339" r:id="rId87"/>
    <p:sldId id="349" r:id="rId88"/>
    <p:sldId id="340" r:id="rId89"/>
    <p:sldId id="341" r:id="rId90"/>
    <p:sldId id="342" r:id="rId91"/>
    <p:sldId id="343" r:id="rId92"/>
    <p:sldId id="344" r:id="rId93"/>
    <p:sldId id="345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CC3300"/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5332" autoAdjust="0"/>
  </p:normalViewPr>
  <p:slideViewPr>
    <p:cSldViewPr>
      <p:cViewPr varScale="1">
        <p:scale>
          <a:sx n="80" d="100"/>
          <a:sy n="80" d="100"/>
        </p:scale>
        <p:origin x="144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53C8608-3B57-4981-8E48-16D3D591D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In Chapter 3 we have discussed (Slide # 31)</a:t>
            </a:r>
          </a:p>
          <a:p>
            <a:r>
              <a:rPr lang="en-US" altLang="en-US" smtClean="0"/>
              <a:t>NAND and negative-OR gates </a:t>
            </a:r>
          </a:p>
          <a:p>
            <a:r>
              <a:rPr lang="en-US" altLang="en-US" smtClean="0"/>
              <a:t>NOR and negative-AND gates</a:t>
            </a:r>
          </a:p>
          <a:p>
            <a:endParaRPr lang="en-US" altLang="en-US" smtClean="0"/>
          </a:p>
          <a:p>
            <a:r>
              <a:rPr lang="en-US" altLang="en-US" smtClean="0"/>
              <a:t>DeMorgan’s theorems provide mathematical verification of the equivalency of the NAND and negative-OR gates and the equivalency of the NOR and negative-AND gates, </a:t>
            </a:r>
          </a:p>
          <a:p>
            <a:r>
              <a:rPr lang="en-US" altLang="en-US" smtClean="0"/>
              <a:t>After completing this section, you should be able to </a:t>
            </a:r>
          </a:p>
          <a:p>
            <a:r>
              <a:rPr lang="en-US" altLang="en-US" smtClean="0"/>
              <a:t>  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BDA09D-4C4E-4273-BF31-605BCB69EC9D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3FB87D-6999-40A2-BC5A-A10E26C78A34}" type="slidenum">
              <a:rPr lang="en-US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747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500CFA-DB01-42B1-8BB5-0E20CC07B65E}" type="slidenum">
              <a:rPr lang="en-US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768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31D8077-DB5E-4F7C-8CEE-F976A27304FD}" type="slidenum">
              <a:rPr lang="en-US" altLang="en-US" smtClean="0"/>
              <a:pPr/>
              <a:t>63</a:t>
            </a:fld>
            <a:endParaRPr lang="en-US" altLang="en-US" smtClean="0"/>
          </a:p>
        </p:txBody>
      </p:sp>
      <p:sp>
        <p:nvSpPr>
          <p:cNvPr id="788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6064A7-8D55-46F7-85A7-2CED00934D89}" type="slidenum">
              <a:rPr lang="en-US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808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34A589-74E3-457C-A951-47B1F0397A44}" type="slidenum">
              <a:rPr lang="en-US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829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B4E161-DF5C-4763-AB93-2125FBE5F20D}" type="slidenum">
              <a:rPr lang="en-US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849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ECBC4C-D0F5-41C9-9566-80B4546651D8}" type="slidenum">
              <a:rPr lang="en-US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870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EB3E26-A7D4-4762-AD99-9AE3A88567E8}" type="slidenum">
              <a:rPr lang="en-US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890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AEC3A5-7579-4C8B-92A8-D79A99394B7F}" type="slidenum">
              <a:rPr lang="en-US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911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4A833B-F3FE-4E5E-B3CA-70993F4F5E6A}" type="slidenum">
              <a:rPr lang="en-US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931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DeMorgan’s first theorem is stated as follows:</a:t>
            </a:r>
          </a:p>
          <a:p>
            <a:r>
              <a:rPr lang="en-US" altLang="en-US" b="1" smtClean="0"/>
              <a:t>The complement of a product of variables is equal to the sum of the complements of the variables.</a:t>
            </a:r>
          </a:p>
          <a:p>
            <a:r>
              <a:rPr lang="en-US" altLang="en-US" smtClean="0"/>
              <a:t>Stated another way,</a:t>
            </a:r>
          </a:p>
          <a:p>
            <a:r>
              <a:rPr lang="en-US" altLang="en-US" b="1" smtClean="0"/>
              <a:t>The complement of two or more ANDed variables is equivalent to the OR of the complements of the individual variables.</a:t>
            </a:r>
          </a:p>
          <a:p>
            <a:endParaRPr lang="en-US" altLang="en-US" b="1" smtClean="0"/>
          </a:p>
          <a:p>
            <a:r>
              <a:rPr lang="en-US" altLang="en-US" smtClean="0"/>
              <a:t>DeMorgan’s second theorem is stated as follows:</a:t>
            </a:r>
          </a:p>
          <a:p>
            <a:r>
              <a:rPr lang="en-US" altLang="en-US" b="1" smtClean="0"/>
              <a:t>The complement of a sum of variables is equal to the product of the complements of the variables.</a:t>
            </a:r>
          </a:p>
          <a:p>
            <a:r>
              <a:rPr lang="en-US" altLang="en-US" smtClean="0"/>
              <a:t>Stated another way,</a:t>
            </a:r>
          </a:p>
          <a:p>
            <a:r>
              <a:rPr lang="en-US" altLang="en-US" b="1" smtClean="0"/>
              <a:t>The complement of two or more ORed variables is equivalent to the AND of the complements of the individual variables.</a:t>
            </a: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C22667-EF2E-454A-ABC8-B97FCB76EF43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78C819-B5C4-493B-9B5E-A2D9CA37AAA6}" type="slidenum">
              <a:rPr lang="en-US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952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7A538B-0C20-43F9-92F2-DDAC3FD43DC8}" type="slidenum">
              <a:rPr lang="en-US" altLang="en-US" smtClean="0"/>
              <a:pPr/>
              <a:t>72</a:t>
            </a:fld>
            <a:endParaRPr lang="en-US" altLang="en-US" smtClean="0"/>
          </a:p>
        </p:txBody>
      </p:sp>
      <p:sp>
        <p:nvSpPr>
          <p:cNvPr id="972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5FF0F3-7475-407E-8E8A-86440A34BC93}" type="slidenum">
              <a:rPr lang="en-US" altLang="en-US" smtClean="0"/>
              <a:pPr/>
              <a:t>73</a:t>
            </a:fld>
            <a:endParaRPr lang="en-US" altLang="en-US" smtClean="0"/>
          </a:p>
        </p:txBody>
      </p:sp>
      <p:sp>
        <p:nvSpPr>
          <p:cNvPr id="993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5D3413-52B3-4984-9AE0-B19A6595C0C9}" type="slidenum">
              <a:rPr lang="en-US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1013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EEA7D1-DA38-4F32-91C9-D44FF95DE2CA}" type="slidenum">
              <a:rPr lang="en-US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1034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CAB50F-4653-4391-9EE6-17972AB299CB}" type="slidenum">
              <a:rPr lang="en-US" altLang="en-US" smtClean="0"/>
              <a:pPr/>
              <a:t>76</a:t>
            </a:fld>
            <a:endParaRPr lang="en-US" altLang="en-US" smtClean="0"/>
          </a:p>
        </p:txBody>
      </p:sp>
      <p:sp>
        <p:nvSpPr>
          <p:cNvPr id="1054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293026-895D-44C5-8E04-77D614CEC59E}" type="slidenum">
              <a:rPr lang="en-US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1075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FC47F8-0BE5-4E18-832E-51C948AB9E3F}" type="slidenum">
              <a:rPr lang="en-US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1105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6D35FB-C801-4D44-A060-F41C608D927B}" type="slidenum">
              <a:rPr lang="en-US" altLang="en-US" smtClean="0"/>
              <a:pPr/>
              <a:t>80</a:t>
            </a:fld>
            <a:endParaRPr lang="en-US" altLang="en-US" smtClean="0"/>
          </a:p>
        </p:txBody>
      </p:sp>
      <p:sp>
        <p:nvSpPr>
          <p:cNvPr id="1126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441FF5-E7DC-4926-A511-1C2FB5D12BFE}" type="slidenum">
              <a:rPr lang="en-US" altLang="en-US" smtClean="0"/>
              <a:pPr/>
              <a:t>82</a:t>
            </a:fld>
            <a:endParaRPr lang="en-US" altLang="en-US" smtClean="0"/>
          </a:p>
        </p:txBody>
      </p:sp>
      <p:sp>
        <p:nvSpPr>
          <p:cNvPr id="1157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Boolean algebra provides a concise way to express the operation of a logic circuit formed by a combination of logic gates so that the output can be determined for various combinations of input values. After completing this section, you should be able to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D952A9-91B4-434F-BA2D-F92F57910320}" type="slidenum">
              <a:rPr lang="en-US" altLang="en-US" smtClean="0"/>
              <a:pPr/>
              <a:t>42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2A66EB-6359-42C3-9FBC-D489FA0F2F0F}" type="slidenum">
              <a:rPr lang="en-US" altLang="en-US" smtClean="0"/>
              <a:pPr/>
              <a:t>86</a:t>
            </a:fld>
            <a:endParaRPr lang="en-US" altLang="en-US" smtClean="0"/>
          </a:p>
        </p:txBody>
      </p:sp>
      <p:sp>
        <p:nvSpPr>
          <p:cNvPr id="1208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3F639B-495B-4666-B2C9-193989A96721}" type="slidenum">
              <a:rPr lang="en-US" altLang="en-US" smtClean="0"/>
              <a:pPr/>
              <a:t>88</a:t>
            </a:fld>
            <a:endParaRPr lang="en-US" altLang="en-US" smtClean="0"/>
          </a:p>
        </p:txBody>
      </p:sp>
      <p:sp>
        <p:nvSpPr>
          <p:cNvPr id="1239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61E97B-39CD-43C5-A267-50D0138BC0D0}" type="slidenum">
              <a:rPr lang="en-US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1259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C5CDE9-0581-4008-A514-B1FFF20BFBE7}" type="slidenum">
              <a:rPr lang="en-US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1280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0768B8-6671-4E7C-A04D-8FF2E28BFB00}" type="slidenum">
              <a:rPr lang="en-US" altLang="en-US" smtClean="0"/>
              <a:pPr/>
              <a:t>91</a:t>
            </a:fld>
            <a:endParaRPr lang="en-US" altLang="en-US" smtClean="0"/>
          </a:p>
        </p:txBody>
      </p:sp>
      <p:sp>
        <p:nvSpPr>
          <p:cNvPr id="1300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47C896-DC9C-41C3-9273-3663D2E984D5}" type="slidenum">
              <a:rPr lang="en-US" altLang="en-US" smtClean="0"/>
              <a:pPr/>
              <a:t>92</a:t>
            </a:fld>
            <a:endParaRPr lang="en-US" altLang="en-US" smtClean="0"/>
          </a:p>
        </p:txBody>
      </p:sp>
      <p:sp>
        <p:nvSpPr>
          <p:cNvPr id="1320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7222EA-9DCD-4D5B-A44D-FF431D687537}" type="slidenum">
              <a:rPr lang="en-US" altLang="en-US" smtClean="0"/>
              <a:pPr/>
              <a:t>93</a:t>
            </a:fld>
            <a:endParaRPr lang="en-US" altLang="en-US" smtClean="0"/>
          </a:p>
        </p:txBody>
      </p:sp>
      <p:sp>
        <p:nvSpPr>
          <p:cNvPr id="1341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EEB306-43F3-47B7-801F-9F768D85EC96}" type="slidenum">
              <a:rPr lang="en-US" altLang="en-US" smtClean="0"/>
              <a:pPr/>
              <a:t>95</a:t>
            </a:fld>
            <a:endParaRPr lang="en-US" altLang="en-US" smtClean="0"/>
          </a:p>
        </p:txBody>
      </p:sp>
      <p:sp>
        <p:nvSpPr>
          <p:cNvPr id="1372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2F2B42-C3D0-4871-9590-B74CEB78E23B}" type="slidenum">
              <a:rPr lang="en-US" altLang="en-US" smtClean="0"/>
              <a:pPr/>
              <a:t>96</a:t>
            </a:fld>
            <a:endParaRPr lang="en-US" altLang="en-US" smtClean="0"/>
          </a:p>
        </p:txBody>
      </p:sp>
      <p:sp>
        <p:nvSpPr>
          <p:cNvPr id="1392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B4AFFC-DBD5-47DF-A1E8-47002B8500C9}" type="slidenum">
              <a:rPr lang="en-US" altLang="en-US" smtClean="0"/>
              <a:pPr/>
              <a:t>97</a:t>
            </a:fld>
            <a:endParaRPr lang="en-US" altLang="en-US" smtClean="0"/>
          </a:p>
        </p:txBody>
      </p:sp>
      <p:sp>
        <p:nvSpPr>
          <p:cNvPr id="1413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7ED5ED-D59A-4D32-812A-3860A6067884}" type="slidenum">
              <a:rPr lang="en-US" altLang="en-US" smtClean="0"/>
              <a:pPr/>
              <a:t>43</a:t>
            </a:fld>
            <a:endParaRPr lang="en-US" altLang="en-US" smtClean="0"/>
          </a:p>
        </p:txBody>
      </p:sp>
      <p:sp>
        <p:nvSpPr>
          <p:cNvPr id="501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D87CE6-CD56-4E5A-B29D-6673683BD88F}" type="slidenum">
              <a:rPr lang="en-US" altLang="en-US" smtClean="0"/>
              <a:pPr/>
              <a:t>98</a:t>
            </a:fld>
            <a:endParaRPr lang="en-US" altLang="en-US" smtClean="0"/>
          </a:p>
        </p:txBody>
      </p:sp>
      <p:sp>
        <p:nvSpPr>
          <p:cNvPr id="1433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67024E-CB1C-4368-8B8D-7C23753035A9}" type="slidenum">
              <a:rPr lang="en-US" altLang="en-US" smtClean="0"/>
              <a:pPr/>
              <a:t>99</a:t>
            </a:fld>
            <a:endParaRPr lang="en-US" altLang="en-US" smtClean="0"/>
          </a:p>
        </p:txBody>
      </p:sp>
      <p:sp>
        <p:nvSpPr>
          <p:cNvPr id="1454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3A37B1-C001-4B92-B4B2-64299DD5C196}" type="slidenum">
              <a:rPr lang="en-US" altLang="en-US" smtClean="0"/>
              <a:pPr/>
              <a:t>100</a:t>
            </a:fld>
            <a:endParaRPr lang="en-US" altLang="en-US" smtClean="0"/>
          </a:p>
        </p:txBody>
      </p:sp>
      <p:sp>
        <p:nvSpPr>
          <p:cNvPr id="1474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9D6A84-F60B-489C-9C3D-EBFCAE46C724}" type="slidenum">
              <a:rPr lang="en-US" altLang="en-US" smtClean="0"/>
              <a:pPr/>
              <a:t>101</a:t>
            </a:fld>
            <a:endParaRPr lang="en-US" altLang="en-US" smtClean="0"/>
          </a:p>
        </p:txBody>
      </p:sp>
      <p:sp>
        <p:nvSpPr>
          <p:cNvPr id="1495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325730-07DF-48BD-AF86-29ABAD1C40EB}" type="slidenum">
              <a:rPr lang="en-US" altLang="en-US" smtClean="0"/>
              <a:pPr/>
              <a:t>102</a:t>
            </a:fld>
            <a:endParaRPr lang="en-US" altLang="en-US" smtClean="0"/>
          </a:p>
        </p:txBody>
      </p:sp>
      <p:sp>
        <p:nvSpPr>
          <p:cNvPr id="1515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EF29E8-3620-494A-9954-9B3FF4D334D2}" type="slidenum">
              <a:rPr lang="en-US" altLang="en-US" smtClean="0"/>
              <a:pPr/>
              <a:t>103</a:t>
            </a:fld>
            <a:endParaRPr lang="en-US" altLang="en-US" smtClean="0"/>
          </a:p>
        </p:txBody>
      </p:sp>
      <p:sp>
        <p:nvSpPr>
          <p:cNvPr id="1536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676EDB-F56A-4D32-AB0B-390190EA83EF}" type="slidenum">
              <a:rPr lang="en-US" altLang="en-US" smtClean="0"/>
              <a:pPr/>
              <a:t>104</a:t>
            </a:fld>
            <a:endParaRPr lang="en-US" altLang="en-US" smtClean="0"/>
          </a:p>
        </p:txBody>
      </p:sp>
      <p:sp>
        <p:nvSpPr>
          <p:cNvPr id="1556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BDB786-1F23-46BD-B7B6-4019ED5386DD}" type="slidenum">
              <a:rPr lang="en-US" altLang="en-US" smtClean="0"/>
              <a:pPr/>
              <a:t>44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All Boolean expressions, regardless of their form, can be converted into either of two standard forms: the sum-of-products form or the product-of-sums form </a:t>
            </a:r>
          </a:p>
          <a:p>
            <a:endParaRPr lang="en-US" altLang="en-US" smtClean="0"/>
          </a:p>
          <a:p>
            <a:r>
              <a:rPr lang="en-US" altLang="en-US" smtClean="0"/>
              <a:t>Standardization makes the evaluation, simplification, and implementation of Boolean expressions much more systematic</a:t>
            </a:r>
          </a:p>
          <a:p>
            <a:r>
              <a:rPr lang="en-US" altLang="en-US" smtClean="0"/>
              <a:t>and easier.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427B34-0CD0-4B5F-91C6-2C92AAAC68FB}" type="slidenum">
              <a:rPr lang="en-US" altLang="en-US" smtClean="0"/>
              <a:pPr/>
              <a:t>51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3F6C18-80E9-4822-9583-61A615CF44E8}" type="slidenum">
              <a:rPr lang="en-US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645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648123-E416-4ED5-B008-A312D631C724}" type="slidenum">
              <a:rPr lang="en-US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665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CDBB7A-CC86-4C1E-B22C-14BE6388A04E}" type="slidenum">
              <a:rPr lang="en-US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75065"/>
      </p:ext>
    </p:extLst>
  </p:cSld>
  <p:clrMapOvr>
    <a:masterClrMapping/>
  </p:clrMapOvr>
  <p:transition>
    <p:cover dir="r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246"/>
      </p:ext>
    </p:extLst>
  </p:cSld>
  <p:clrMapOvr>
    <a:masterClrMapping/>
  </p:clrMapOvr>
  <p:transition>
    <p:cover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2948"/>
      </p:ext>
    </p:extLst>
  </p:cSld>
  <p:clrMapOvr>
    <a:masterClrMapping/>
  </p:clrMapOvr>
  <p:transition>
    <p:cover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49683"/>
      </p:ext>
    </p:extLst>
  </p:cSld>
  <p:clrMapOvr>
    <a:masterClrMapping/>
  </p:clrMapOvr>
  <p:transition>
    <p:cover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88989"/>
      </p:ext>
    </p:extLst>
  </p:cSld>
  <p:clrMapOvr>
    <a:masterClrMapping/>
  </p:clrMapOvr>
  <p:transition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3242"/>
      </p:ext>
    </p:extLst>
  </p:cSld>
  <p:clrMapOvr>
    <a:masterClrMapping/>
  </p:clrMapOvr>
  <p:transition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964354"/>
      </p:ext>
    </p:extLst>
  </p:cSld>
  <p:clrMapOvr>
    <a:masterClrMapping/>
  </p:clrMapOvr>
  <p:transition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5849"/>
      </p:ext>
    </p:extLst>
  </p:cSld>
  <p:clrMapOvr>
    <a:masterClrMapping/>
  </p:clrMapOvr>
  <p:transition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401"/>
      </p:ext>
    </p:extLst>
  </p:cSld>
  <p:clrMapOvr>
    <a:masterClrMapping/>
  </p:clrMapOvr>
  <p:transition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09203"/>
      </p:ext>
    </p:extLst>
  </p:cSld>
  <p:clrMapOvr>
    <a:masterClrMapping/>
  </p:clrMapOvr>
  <p:transition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84039"/>
      </p:ext>
    </p:extLst>
  </p:cSld>
  <p:clrMapOvr>
    <a:masterClrMapping/>
  </p:clrMapOvr>
  <p:transition>
    <p:cover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237379"/>
      </p:ext>
    </p:extLst>
  </p:cSld>
  <p:clrMapOvr>
    <a:masterClrMapping/>
  </p:clrMapOvr>
  <p:transition>
    <p:cover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414688"/>
      </p:ext>
    </p:extLst>
  </p:cSld>
  <p:clrMapOvr>
    <a:masterClrMapping/>
  </p:clrMapOvr>
  <p:transition>
    <p:cover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2C2B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Text Box 10"/>
          <p:cNvSpPr txBox="1">
            <a:spLocks noChangeArrowheads="1"/>
          </p:cNvSpPr>
          <p:nvPr userDrawn="1"/>
        </p:nvSpPr>
        <p:spPr bwMode="auto">
          <a:xfrm>
            <a:off x="3581400" y="6613525"/>
            <a:ext cx="1524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000" smtClean="0"/>
              <a:t>Slide </a:t>
            </a:r>
            <a:fld id="{239D2367-A8A9-4256-9A6F-CA328D6377E1}" type="slidenum">
              <a:rPr lang="en-US" altLang="en-US" sz="1000" smtClean="0"/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en-US" sz="100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cover dir="r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130425"/>
            <a:ext cx="8686800" cy="1470025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2400" smtClean="0"/>
              <a:t>Digital Fundamentals</a:t>
            </a:r>
            <a:endParaRPr lang="en-US" altLang="en-US" sz="200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7630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b="1" smtClean="0"/>
              <a:t>CHAPTER 4  </a:t>
            </a:r>
            <a:br>
              <a:rPr lang="en-US" altLang="en-US" b="1" smtClean="0"/>
            </a:br>
            <a:r>
              <a:rPr lang="en-US" altLang="en-US" b="1" smtClean="0"/>
              <a:t>Boolean Algebra and Logic Simplification</a:t>
            </a:r>
            <a:r>
              <a:rPr lang="en-US" altLang="en-US" sz="3200" smtClean="0"/>
              <a:t> </a:t>
            </a:r>
          </a:p>
        </p:txBody>
      </p:sp>
      <p:grpSp>
        <p:nvGrpSpPr>
          <p:cNvPr id="3076" name="Group 8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3077" name="Group 6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3079" name="Line 4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8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 </a:t>
            </a:r>
            <a:r>
              <a:rPr lang="en-US" altLang="en-US" sz="2000" smtClean="0"/>
              <a:t>Laws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Associative Law of Addition: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b="1" smtClean="0">
                <a:solidFill>
                  <a:srgbClr val="CC3300"/>
                </a:solidFill>
              </a:rPr>
              <a:t>A + (B + C) = (A + B) + C</a:t>
            </a:r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2294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2296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7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95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4814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7799388" cy="1247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4–62.  Example 4-21.  Related Problem answer.</a:t>
            </a:r>
            <a:r>
              <a:rPr lang="en-US" altLang="en-US" sz="700" b="0" smtClean="0"/>
              <a:t> </a:t>
            </a:r>
            <a:endParaRPr lang="en-US" altLang="en-US" b="0" smtClean="0"/>
          </a:p>
        </p:txBody>
      </p:sp>
      <p:pic>
        <p:nvPicPr>
          <p:cNvPr id="146435" name="Picture 5" descr="fg04_06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914400"/>
            <a:ext cx="297973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5" descr="fg04_06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914400"/>
            <a:ext cx="48323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76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en-US" b="0" smtClean="0"/>
              <a:t>Figure 4–63.  Example 4-22.  Related Problem answer.</a:t>
            </a:r>
            <a:r>
              <a:rPr lang="en-US" altLang="en-US" smtClean="0"/>
              <a:t> 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5" descr="fg04_06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914400"/>
            <a:ext cx="297973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9687" name="Rectangle 7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b="0" smtClean="0"/>
              <a:t>Figure 4–64.  Example 4-23.  Related Problem answer.</a:t>
            </a:r>
            <a:r>
              <a:rPr lang="en-US" altLang="en-US" smtClean="0"/>
              <a:t> 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5" descr="fg04_06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914400"/>
            <a:ext cx="48815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1735" name="Rectangle 7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b="0" smtClean="0"/>
              <a:t>Figure 4–65.  Example 4-24.  Related Problem answer.</a:t>
            </a:r>
            <a:r>
              <a:rPr lang="en-US" altLang="en-US" smtClean="0"/>
              <a:t> 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5" descr="fg04_06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914400"/>
            <a:ext cx="48323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3783" name="Rectangle 7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b="0" smtClean="0"/>
              <a:t>Figure 4–66.  Example 4-30.  Related Problem answer.</a:t>
            </a:r>
            <a:r>
              <a:rPr lang="en-US" altLang="en-US" smtClean="0"/>
              <a:t> 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 </a:t>
            </a:r>
            <a:r>
              <a:rPr lang="en-US" altLang="en-US" sz="2000" smtClean="0"/>
              <a:t>Laws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9248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Associative Law of Multiplication: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b="1" smtClean="0">
                <a:solidFill>
                  <a:srgbClr val="CC3300"/>
                </a:solidFill>
              </a:rPr>
              <a:t>A * (B * C) = (A * B) * C</a:t>
            </a:r>
            <a:endParaRPr lang="en-US" altLang="en-US" sz="2800" smtClean="0">
              <a:solidFill>
                <a:srgbClr val="CC3300"/>
              </a:solidFill>
            </a:endParaRPr>
          </a:p>
        </p:txBody>
      </p:sp>
      <p:grpSp>
        <p:nvGrpSpPr>
          <p:cNvPr id="13316" name="Group 5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3318" name="Group 6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3320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1" name="Line 8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9" name="Rectangle 9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788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0400"/>
            <a:ext cx="6818313" cy="13049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 </a:t>
            </a:r>
            <a:r>
              <a:rPr lang="en-US" altLang="en-US" sz="2000" smtClean="0"/>
              <a:t>Laws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600200"/>
            <a:ext cx="7315200" cy="441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Distributive Law: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b="1" dirty="0" smtClean="0">
                <a:solidFill>
                  <a:srgbClr val="CC3300"/>
                </a:solidFill>
              </a:rPr>
              <a:t>A(B + C) = AB + AC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4343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4345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6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1295400" y="4400550"/>
            <a:ext cx="4562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en-US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47127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71800"/>
            <a:ext cx="6935788" cy="22193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Checkup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108075"/>
            <a:ext cx="8153400" cy="3048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Tx/>
              <a:buAutoNum type="arabicPeriod"/>
              <a:defRPr/>
            </a:pPr>
            <a:r>
              <a:rPr lang="en-US" sz="2400" dirty="0">
                <a:solidFill>
                  <a:srgbClr val="000000"/>
                </a:solidFill>
                <a:latin typeface="Times-Roman"/>
              </a:rPr>
              <a:t>Apply the associative law of addition to the expression </a:t>
            </a:r>
          </a:p>
          <a:p>
            <a:pPr>
              <a:defRPr/>
            </a:pPr>
            <a:r>
              <a:rPr lang="en-US" sz="2400" i="1" dirty="0">
                <a:solidFill>
                  <a:srgbClr val="000000"/>
                </a:solidFill>
                <a:latin typeface="Times-Roman"/>
              </a:rPr>
              <a:t>	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).</a:t>
            </a:r>
          </a:p>
          <a:p>
            <a:pPr>
              <a:defRPr/>
            </a:pPr>
            <a:r>
              <a:rPr lang="en-US" sz="2400" b="1" dirty="0">
                <a:solidFill>
                  <a:srgbClr val="0073FF"/>
                </a:solidFill>
                <a:latin typeface="Times-Bold"/>
              </a:rPr>
              <a:t>2. 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Apply the distributive law to the expression </a:t>
            </a:r>
          </a:p>
          <a:p>
            <a:pPr>
              <a:defRPr/>
            </a:pPr>
            <a:r>
              <a:rPr lang="en-US" sz="2400" i="1" dirty="0">
                <a:solidFill>
                  <a:srgbClr val="000000"/>
                </a:solidFill>
                <a:latin typeface="Times-Roman"/>
              </a:rPr>
              <a:t>	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).</a:t>
            </a:r>
          </a:p>
          <a:p>
            <a:pPr>
              <a:defRPr/>
            </a:pPr>
            <a:endParaRPr lang="en-US" sz="2400" dirty="0">
              <a:solidFill>
                <a:srgbClr val="000000"/>
              </a:solidFill>
              <a:latin typeface="Times-Roman"/>
            </a:endParaRPr>
          </a:p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latin typeface="Times-Roman"/>
              </a:rPr>
              <a:t>Solution: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) = (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)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(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) = 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AB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A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C </a:t>
            </a:r>
            <a:r>
              <a:rPr lang="en-US" sz="2400" dirty="0">
                <a:solidFill>
                  <a:srgbClr val="000000"/>
                </a:solidFill>
                <a:latin typeface="PearsonMATH02"/>
              </a:rPr>
              <a:t>+ A</a:t>
            </a:r>
            <a:r>
              <a:rPr lang="en-US" sz="2400" i="1" dirty="0">
                <a:solidFill>
                  <a:srgbClr val="000000"/>
                </a:solidFill>
                <a:latin typeface="Times-Italic"/>
              </a:rPr>
              <a:t>D</a:t>
            </a:r>
            <a:r>
              <a:rPr lang="en-US" sz="2400" dirty="0">
                <a:solidFill>
                  <a:srgbClr val="000000"/>
                </a:solidFill>
                <a:latin typeface="Times-Roman"/>
              </a:rPr>
              <a:t>)</a:t>
            </a:r>
            <a:endParaRPr lang="en-US" sz="2400" dirty="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6389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6391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0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5362575" cy="23241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86033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1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17412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7417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7419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0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18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8603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38875" cy="11715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36" name="Group 20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17415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Text Box 22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2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844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844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4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8807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14600"/>
            <a:ext cx="6238875" cy="1276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77" name="Group 13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18439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0" name="Text Box 15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3657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Rule 3</a:t>
            </a:r>
          </a:p>
          <a:p>
            <a:pPr eaLnBrk="1" hangingPunct="1">
              <a:defRPr/>
            </a:pPr>
            <a:endParaRPr lang="en-US" altLang="en-US" sz="2800" smtClean="0"/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9465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9467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8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8910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809875"/>
            <a:ext cx="6288088" cy="12382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103" name="Group 15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19463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4" name="Rectangle 14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4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0489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0491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2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90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012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6288088" cy="1247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0123" name="Group 11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20487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8" name="Rectangle 13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5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1513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1515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6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14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11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6305550" cy="12382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48" name="Group 12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215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2" name="Text Box 11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Chapter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0638"/>
            <a:ext cx="8991600" cy="4525962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/>
              <a:t>4–1 </a:t>
            </a:r>
            <a:r>
              <a:rPr lang="en-US" sz="2400" dirty="0"/>
              <a:t>Boolean Operations and Expressions</a:t>
            </a:r>
          </a:p>
          <a:p>
            <a:pPr>
              <a:defRPr/>
            </a:pPr>
            <a:r>
              <a:rPr lang="en-US" sz="2400" b="1" dirty="0"/>
              <a:t>4–2 </a:t>
            </a:r>
            <a:r>
              <a:rPr lang="en-US" sz="2400" dirty="0"/>
              <a:t>Laws and Rules of Boolean Algebra</a:t>
            </a:r>
          </a:p>
          <a:p>
            <a:pPr>
              <a:defRPr/>
            </a:pPr>
            <a:r>
              <a:rPr lang="en-US" sz="2400" b="1" dirty="0"/>
              <a:t>4–3 </a:t>
            </a:r>
            <a:r>
              <a:rPr lang="en-US" sz="2400" dirty="0" err="1"/>
              <a:t>DeMorgan’s</a:t>
            </a:r>
            <a:r>
              <a:rPr lang="en-US" sz="2400" dirty="0"/>
              <a:t> Theorems</a:t>
            </a:r>
          </a:p>
          <a:p>
            <a:pPr>
              <a:defRPr/>
            </a:pPr>
            <a:r>
              <a:rPr lang="en-US" sz="2400" b="1" dirty="0"/>
              <a:t>4–4 </a:t>
            </a:r>
            <a:r>
              <a:rPr lang="en-US" sz="2400" dirty="0"/>
              <a:t>Boolean Analysis of Logic Circuits</a:t>
            </a:r>
          </a:p>
          <a:p>
            <a:pPr>
              <a:defRPr/>
            </a:pPr>
            <a:r>
              <a:rPr lang="en-US" sz="2400" b="1" dirty="0"/>
              <a:t>4–5 </a:t>
            </a:r>
            <a:r>
              <a:rPr lang="en-US" sz="2400" dirty="0"/>
              <a:t>Logic Simplification Using Boolean Algebra</a:t>
            </a:r>
          </a:p>
          <a:p>
            <a:pPr>
              <a:defRPr/>
            </a:pPr>
            <a:r>
              <a:rPr lang="en-US" sz="2400" b="1" dirty="0"/>
              <a:t>4–6 </a:t>
            </a:r>
            <a:r>
              <a:rPr lang="en-US" sz="2400" dirty="0"/>
              <a:t>Standard Forms of Boolean Expressions</a:t>
            </a:r>
          </a:p>
          <a:p>
            <a:pPr>
              <a:defRPr/>
            </a:pPr>
            <a:r>
              <a:rPr lang="en-US" sz="2400" b="1" dirty="0"/>
              <a:t>4–7 </a:t>
            </a:r>
            <a:r>
              <a:rPr lang="en-US" sz="2400" dirty="0"/>
              <a:t>Boolean Expressions and Truth Tables</a:t>
            </a:r>
          </a:p>
          <a:p>
            <a:pPr>
              <a:defRPr/>
            </a:pPr>
            <a:r>
              <a:rPr lang="en-US" sz="2400" b="1" dirty="0"/>
              <a:t>4–8 </a:t>
            </a:r>
            <a:r>
              <a:rPr lang="en-US" sz="2400" dirty="0"/>
              <a:t>The </a:t>
            </a:r>
            <a:r>
              <a:rPr lang="en-US" sz="2400" dirty="0" err="1"/>
              <a:t>Karnaugh</a:t>
            </a:r>
            <a:r>
              <a:rPr lang="en-US" sz="2400" dirty="0"/>
              <a:t> Map</a:t>
            </a:r>
          </a:p>
          <a:p>
            <a:pPr>
              <a:defRPr/>
            </a:pPr>
            <a:r>
              <a:rPr lang="en-US" sz="2400" b="1" dirty="0"/>
              <a:t>4–9 </a:t>
            </a:r>
            <a:r>
              <a:rPr lang="en-US" sz="2400" dirty="0" err="1"/>
              <a:t>Karnaugh</a:t>
            </a:r>
            <a:r>
              <a:rPr lang="en-US" sz="2400" dirty="0"/>
              <a:t> Map SOP Minimization</a:t>
            </a:r>
          </a:p>
          <a:p>
            <a:pPr>
              <a:defRPr/>
            </a:pPr>
            <a:r>
              <a:rPr lang="en-US" sz="2400" b="1" dirty="0"/>
              <a:t>4–10 </a:t>
            </a:r>
            <a:r>
              <a:rPr lang="en-US" sz="2400" dirty="0" err="1"/>
              <a:t>Karnaugh</a:t>
            </a:r>
            <a:r>
              <a:rPr lang="en-US" sz="2400" dirty="0"/>
              <a:t> Map POS Minimization</a:t>
            </a:r>
          </a:p>
          <a:p>
            <a:pPr>
              <a:defRPr/>
            </a:pPr>
            <a:r>
              <a:rPr lang="en-US" sz="2400" b="1" dirty="0"/>
              <a:t>4–11 </a:t>
            </a:r>
            <a:r>
              <a:rPr lang="en-US" sz="2400" dirty="0"/>
              <a:t>The Quine-</a:t>
            </a:r>
            <a:r>
              <a:rPr lang="en-US" sz="2400" dirty="0" err="1"/>
              <a:t>McCluskey</a:t>
            </a:r>
            <a:r>
              <a:rPr lang="en-US" sz="2400" dirty="0"/>
              <a:t> Method</a:t>
            </a:r>
          </a:p>
          <a:p>
            <a:pPr>
              <a:defRPr/>
            </a:pPr>
            <a:r>
              <a:rPr lang="en-US" sz="2400" b="1" dirty="0"/>
              <a:t>4–12 </a:t>
            </a:r>
            <a:r>
              <a:rPr lang="en-US" sz="2400" dirty="0"/>
              <a:t>Boolean Expressions with </a:t>
            </a:r>
            <a:r>
              <a:rPr lang="en-US" sz="2400" dirty="0" smtClean="0"/>
              <a:t>VHDL Applied </a:t>
            </a:r>
            <a:r>
              <a:rPr lang="en-US" sz="2400" dirty="0"/>
              <a:t>Logic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Rules of Boolean Algebra 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6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2537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2539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0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38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21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269038" cy="12192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170" name="Group 10"/>
          <p:cNvGrpSpPr>
            <a:grpSpLocks/>
          </p:cNvGrpSpPr>
          <p:nvPr/>
        </p:nvGrpSpPr>
        <p:grpSpPr bwMode="auto">
          <a:xfrm>
            <a:off x="6858000" y="4267200"/>
            <a:ext cx="1295400" cy="1295400"/>
            <a:chOff x="4320" y="2688"/>
            <a:chExt cx="816" cy="816"/>
          </a:xfrm>
        </p:grpSpPr>
        <p:pic>
          <p:nvPicPr>
            <p:cNvPr id="2253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Text Box 12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7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356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356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6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319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57925" cy="12096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194" name="Group 10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2355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0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8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4585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4587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8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58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42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67000"/>
            <a:ext cx="6257925" cy="1247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218" name="Group 10"/>
          <p:cNvGrpSpPr>
            <a:grpSpLocks/>
          </p:cNvGrpSpPr>
          <p:nvPr/>
        </p:nvGrpSpPr>
        <p:grpSpPr bwMode="auto">
          <a:xfrm>
            <a:off x="6781800" y="4495800"/>
            <a:ext cx="1085850" cy="1295400"/>
            <a:chOff x="4272" y="2832"/>
            <a:chExt cx="684" cy="816"/>
          </a:xfrm>
        </p:grpSpPr>
        <p:pic>
          <p:nvPicPr>
            <p:cNvPr id="24583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8486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Rule 9</a:t>
            </a:r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5606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5608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9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7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52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2790825"/>
            <a:ext cx="7875588" cy="1276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8486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Rule 10: A + AB = A</a:t>
            </a:r>
          </a:p>
          <a:p>
            <a:pPr eaLnBrk="1" hangingPunct="1">
              <a:defRPr/>
            </a:pPr>
            <a:endParaRPr lang="en-US" altLang="en-US" sz="2800" smtClean="0"/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6636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6638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9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7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626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7856538" cy="25527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26634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5" name="Rectangle 12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26632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3" name="Text Box 15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581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Rule 11: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766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766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aphicFrame>
        <p:nvGraphicFramePr>
          <p:cNvPr id="97292" name="Object 12"/>
          <p:cNvGraphicFramePr>
            <a:graphicFrameLocks noChangeAspect="1"/>
          </p:cNvGraphicFramePr>
          <p:nvPr>
            <p:ph sz="quarter" idx="3"/>
          </p:nvPr>
        </p:nvGraphicFramePr>
        <p:xfrm>
          <a:off x="2514600" y="1600200"/>
          <a:ext cx="25146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Equation" r:id="rId3" imgW="1028254" imgH="203112" progId="Equation.3">
                  <p:embed/>
                </p:oleObj>
              </mc:Choice>
              <mc:Fallback>
                <p:oleObj name="Equation" r:id="rId3" imgW="1028254" imgH="203112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600200"/>
                        <a:ext cx="25146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7295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153400" cy="2159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96" name="Group 16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27659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0" name="Rectangle 18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  <p:grpSp>
        <p:nvGrpSpPr>
          <p:cNvPr id="97299" name="Group 19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27657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8" name="Text Box 21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7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Rules of Boolean Algebra</a:t>
            </a:r>
            <a:r>
              <a:rPr lang="en-US" altLang="en-US" smtClean="0"/>
              <a:t> 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7467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Rule 12: (A + B)(A + C) = A + BC</a:t>
            </a:r>
          </a:p>
          <a:p>
            <a:pPr eaLnBrk="1" hangingPunct="1">
              <a:defRPr/>
            </a:pPr>
            <a:endParaRPr lang="en-US" altLang="en-US" sz="2800" smtClean="0"/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8684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8686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685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9831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382000" cy="24034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5867400" y="4800600"/>
            <a:ext cx="1085850" cy="1295400"/>
            <a:chOff x="4272" y="2832"/>
            <a:chExt cx="684" cy="816"/>
          </a:xfrm>
        </p:grpSpPr>
        <p:pic>
          <p:nvPicPr>
            <p:cNvPr id="28682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832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3" name="Rectangle 16"/>
            <p:cNvSpPr>
              <a:spLocks noChangeArrowheads="1"/>
            </p:cNvSpPr>
            <p:nvPr/>
          </p:nvSpPr>
          <p:spPr bwMode="auto">
            <a:xfrm>
              <a:off x="4272" y="3504"/>
              <a:ext cx="68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AND Truth Table</a:t>
              </a:r>
            </a:p>
          </p:txBody>
        </p:sp>
      </p:grpSp>
      <p:grpSp>
        <p:nvGrpSpPr>
          <p:cNvPr id="98321" name="Group 17"/>
          <p:cNvGrpSpPr>
            <a:grpSpLocks/>
          </p:cNvGrpSpPr>
          <p:nvPr/>
        </p:nvGrpSpPr>
        <p:grpSpPr bwMode="auto">
          <a:xfrm>
            <a:off x="6705600" y="4800600"/>
            <a:ext cx="1295400" cy="1295400"/>
            <a:chOff x="4320" y="2688"/>
            <a:chExt cx="816" cy="816"/>
          </a:xfrm>
        </p:grpSpPr>
        <p:pic>
          <p:nvPicPr>
            <p:cNvPr id="28680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2688"/>
              <a:ext cx="534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1" name="Text Box 19"/>
            <p:cNvSpPr txBox="1">
              <a:spLocks noChangeArrowheads="1"/>
            </p:cNvSpPr>
            <p:nvPr/>
          </p:nvSpPr>
          <p:spPr bwMode="auto">
            <a:xfrm>
              <a:off x="4320" y="3360"/>
              <a:ext cx="81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900" b="1"/>
                <a:t>OR Truth Table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4–3  </a:t>
            </a:r>
            <a:r>
              <a:rPr lang="en-US" altLang="en-US" dirty="0" err="1" smtClean="0"/>
              <a:t>DeMorgan’s</a:t>
            </a:r>
            <a:r>
              <a:rPr lang="en-US" altLang="en-US" dirty="0" smtClean="0"/>
              <a:t> Theorem 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29701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29703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4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2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2000" y="3733800"/>
            <a:ext cx="8077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/>
              <a:t>State DeMorgan’s theorems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/>
              <a:t>Relate DeMorgan’s theorems to the equivalency of the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/>
              <a:t>NAND and negative-OR gates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/>
              <a:t>NOR and negative-AND gates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/>
              <a:t>Apply DeMorgan’s theorems to the simplification of Boolean expressions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DeMorgan’s Theorems</a:t>
            </a:r>
            <a:r>
              <a:rPr lang="en-US" altLang="en-US" smtClean="0"/>
              <a:t> </a:t>
            </a:r>
          </a:p>
        </p:txBody>
      </p:sp>
      <p:sp>
        <p:nvSpPr>
          <p:cNvPr id="6170" name="Rectangle 26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3657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Theorem 1</a:t>
            </a:r>
          </a:p>
        </p:txBody>
      </p:sp>
      <p:sp>
        <p:nvSpPr>
          <p:cNvPr id="6171" name="Rectangle 27"/>
          <p:cNvSpPr>
            <a:spLocks noGrp="1" noChangeArrowheads="1"/>
          </p:cNvSpPr>
          <p:nvPr>
            <p:ph type="body" sz="half" idx="2"/>
          </p:nvPr>
        </p:nvSpPr>
        <p:spPr>
          <a:xfrm>
            <a:off x="838200" y="3352800"/>
            <a:ext cx="4038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 smtClean="0"/>
              <a:t>Theorem 2</a:t>
            </a:r>
          </a:p>
        </p:txBody>
      </p:sp>
      <p:grpSp>
        <p:nvGrpSpPr>
          <p:cNvPr id="31749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31755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31757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8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aphicFrame>
        <p:nvGraphicFramePr>
          <p:cNvPr id="6165" name="Object 21"/>
          <p:cNvGraphicFramePr>
            <a:graphicFrameLocks noChangeAspect="1"/>
          </p:cNvGraphicFramePr>
          <p:nvPr>
            <p:ph sz="quarter" idx="4294967295"/>
          </p:nvPr>
        </p:nvGraphicFramePr>
        <p:xfrm>
          <a:off x="1905000" y="2209800"/>
          <a:ext cx="2057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4" imgW="787058" imgH="203112" progId="Equation.3">
                  <p:embed/>
                </p:oleObj>
              </mc:Choice>
              <mc:Fallback>
                <p:oleObj name="Equation" r:id="rId4" imgW="787058" imgH="2031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09800"/>
                        <a:ext cx="20574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8" name="Object 24"/>
          <p:cNvGraphicFramePr>
            <a:graphicFrameLocks noChangeAspect="1"/>
          </p:cNvGraphicFramePr>
          <p:nvPr>
            <p:ph idx="4294967295"/>
          </p:nvPr>
        </p:nvGraphicFramePr>
        <p:xfrm>
          <a:off x="1905000" y="3886200"/>
          <a:ext cx="2133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6" imgW="799753" imgH="203112" progId="Equation.3">
                  <p:embed/>
                </p:oleObj>
              </mc:Choice>
              <mc:Fallback>
                <p:oleObj name="Equation" r:id="rId6" imgW="799753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886200"/>
                        <a:ext cx="21336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2" name="Text Box 28"/>
          <p:cNvSpPr txBox="1">
            <a:spLocks noChangeArrowheads="1"/>
          </p:cNvSpPr>
          <p:nvPr/>
        </p:nvSpPr>
        <p:spPr bwMode="auto">
          <a:xfrm>
            <a:off x="5486400" y="4724400"/>
            <a:ext cx="2743200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Remember: </a:t>
            </a:r>
          </a:p>
          <a:p>
            <a:pPr lvl="1" eaLnBrk="1" hangingPunct="1">
              <a:spcBef>
                <a:spcPct val="50000"/>
              </a:spcBef>
              <a:defRPr/>
            </a:pPr>
            <a:r>
              <a:rPr lang="en-US" altLang="en-US" sz="16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“Break the bar, </a:t>
            </a:r>
            <a:br>
              <a:rPr lang="en-US" altLang="en-US" sz="16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1600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change the sign”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50" y="1600200"/>
            <a:ext cx="4654550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3284538"/>
            <a:ext cx="465455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0" grpId="0" build="p"/>
      <p:bldP spid="6171" grpId="0" build="p"/>
      <p:bldP spid="61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600200"/>
            <a:ext cx="73977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5"/>
          <p:cNvSpPr txBox="1">
            <a:spLocks noChangeArrowheads="1"/>
          </p:cNvSpPr>
          <p:nvPr/>
        </p:nvSpPr>
        <p:spPr bwMode="auto">
          <a:xfrm>
            <a:off x="873125" y="2133600"/>
            <a:ext cx="6442075" cy="1190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Boolean Operations and Expressions </a:t>
            </a:r>
          </a:p>
        </p:txBody>
      </p:sp>
      <p:grpSp>
        <p:nvGrpSpPr>
          <p:cNvPr id="5123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5124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5126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7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5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48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600200"/>
            <a:ext cx="73977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584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600200"/>
            <a:ext cx="73977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3733800"/>
            <a:ext cx="7594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3686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378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010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Box 2"/>
          <p:cNvSpPr txBox="1">
            <a:spLocks noChangeArrowheads="1"/>
          </p:cNvSpPr>
          <p:nvPr/>
        </p:nvSpPr>
        <p:spPr bwMode="auto">
          <a:xfrm>
            <a:off x="381000" y="2743200"/>
            <a:ext cx="8305800" cy="3670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010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2"/>
          <p:cNvSpPr txBox="1">
            <a:spLocks noChangeArrowheads="1"/>
          </p:cNvSpPr>
          <p:nvPr/>
        </p:nvSpPr>
        <p:spPr bwMode="auto">
          <a:xfrm>
            <a:off x="381000" y="3559175"/>
            <a:ext cx="8305800" cy="28321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010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2"/>
          <p:cNvSpPr txBox="1">
            <a:spLocks noChangeArrowheads="1"/>
          </p:cNvSpPr>
          <p:nvPr/>
        </p:nvSpPr>
        <p:spPr bwMode="auto">
          <a:xfrm>
            <a:off x="381000" y="4648200"/>
            <a:ext cx="8305800" cy="1765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409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010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3"/>
          <p:cNvSpPr txBox="1">
            <a:spLocks noChangeArrowheads="1"/>
          </p:cNvSpPr>
          <p:nvPr/>
        </p:nvSpPr>
        <p:spPr bwMode="auto">
          <a:xfrm>
            <a:off x="381000" y="5562600"/>
            <a:ext cx="8305800" cy="850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Applying </a:t>
            </a:r>
            <a:r>
              <a:rPr lang="en-US" b="0" dirty="0" err="1"/>
              <a:t>DeMorgan’s</a:t>
            </a:r>
            <a:r>
              <a:rPr lang="en-US" b="0" dirty="0"/>
              <a:t> Theorems</a:t>
            </a:r>
            <a:endParaRPr lang="en-US" dirty="0"/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95400"/>
            <a:ext cx="274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840105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53340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27125"/>
            <a:ext cx="76962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97213"/>
            <a:ext cx="76962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794250"/>
            <a:ext cx="76962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229600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9925"/>
            <a:ext cx="8229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916363"/>
            <a:ext cx="8304213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267200"/>
            <a:ext cx="83042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Boolean Operations and Expressions</a:t>
            </a:r>
            <a:r>
              <a:rPr lang="en-US" altLang="en-US" sz="2000" smtClean="0"/>
              <a:t>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600200"/>
            <a:ext cx="27432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Addition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0 + 0 = 0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0 + 1 = 1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1 + 0 = 1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1 + 1 = 1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600200"/>
            <a:ext cx="3657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Multiplication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0 * 0 = 0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0 * 1 = 0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1 * 0 = 0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1 * 1  = 1</a:t>
            </a:r>
          </a:p>
          <a:p>
            <a:pPr eaLnBrk="1" hangingPunct="1">
              <a:defRPr/>
            </a:pPr>
            <a:endParaRPr lang="en-US" altLang="en-US" sz="2800" smtClean="0"/>
          </a:p>
          <a:p>
            <a:pPr eaLnBrk="1" hangingPunct="1">
              <a:defRPr/>
            </a:pPr>
            <a:endParaRPr lang="en-US" altLang="en-US" sz="2800" smtClean="0"/>
          </a:p>
        </p:txBody>
      </p:sp>
      <p:grpSp>
        <p:nvGrpSpPr>
          <p:cNvPr id="6149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6152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6154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5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3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38613"/>
            <a:ext cx="1219200" cy="5143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52900"/>
            <a:ext cx="1295400" cy="4857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0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8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505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35100"/>
            <a:ext cx="8637588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376488"/>
            <a:ext cx="8637587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3886200"/>
            <a:ext cx="86296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Checkup</a:t>
            </a: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8329613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16238"/>
            <a:ext cx="49212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276600"/>
            <a:ext cx="386238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477043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b="0" dirty="0"/>
              <a:t>4–4 Boolean Analysis of Logic Circuits</a:t>
            </a:r>
            <a:endParaRPr lang="en-US" altLang="en-US" sz="1400" dirty="0" smtClean="0"/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47109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47111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0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39940" name="Rectangle 1"/>
          <p:cNvSpPr>
            <a:spLocks noChangeArrowheads="1"/>
          </p:cNvSpPr>
          <p:nvPr/>
        </p:nvSpPr>
        <p:spPr bwMode="auto">
          <a:xfrm>
            <a:off x="1752600" y="3235325"/>
            <a:ext cx="7391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sz="1800">
                <a:solidFill>
                  <a:srgbClr val="000000"/>
                </a:solidFill>
                <a:latin typeface="Times-Roman"/>
              </a:rPr>
              <a:t>Determine the Boolean expression for a combination of gates</a:t>
            </a:r>
          </a:p>
          <a:p>
            <a:pPr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sz="1800">
                <a:solidFill>
                  <a:srgbClr val="000000"/>
                </a:solidFill>
                <a:latin typeface="Times-Roman"/>
              </a:rPr>
              <a:t>Evaluate the logic operation of a circuit from the Boolean expression</a:t>
            </a:r>
          </a:p>
          <a:p>
            <a:pPr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altLang="en-US" sz="1800">
                <a:solidFill>
                  <a:srgbClr val="000000"/>
                </a:solidFill>
                <a:latin typeface="Times-Roman"/>
              </a:rPr>
              <a:t>Construct a truth table</a:t>
            </a:r>
            <a:endParaRPr lang="en-US" altLang="en-US" sz="180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399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4–16</a:t>
            </a:r>
            <a:r>
              <a:rPr lang="en-US" altLang="en-US" sz="1600" smtClean="0"/>
              <a:t>      </a:t>
            </a:r>
            <a:br>
              <a:rPr lang="en-US" altLang="en-US" sz="1600" smtClean="0"/>
            </a:br>
            <a:r>
              <a:rPr lang="en-US" altLang="en-US" sz="1600" smtClean="0"/>
              <a:t>A logic circuit showing the development of the Boolean expression for the output.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49155" name="Picture 5" descr="fg04_0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97100"/>
            <a:ext cx="83423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6" name="TextBox 1"/>
          <p:cNvSpPr txBox="1">
            <a:spLocks noChangeArrowheads="1"/>
          </p:cNvSpPr>
          <p:nvPr/>
        </p:nvSpPr>
        <p:spPr bwMode="auto">
          <a:xfrm>
            <a:off x="2971800" y="2438400"/>
            <a:ext cx="6858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FF3399"/>
              </a:solidFill>
            </a:endParaRP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010400" y="4038600"/>
            <a:ext cx="14478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3399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971800" y="2438400"/>
            <a:ext cx="6858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3399"/>
                </a:solidFill>
              </a:rPr>
              <a:t>CD</a:t>
            </a:r>
          </a:p>
        </p:txBody>
      </p:sp>
      <p:sp>
        <p:nvSpPr>
          <p:cNvPr id="49159" name="TextBox 10"/>
          <p:cNvSpPr txBox="1">
            <a:spLocks noChangeArrowheads="1"/>
          </p:cNvSpPr>
          <p:nvPr/>
        </p:nvSpPr>
        <p:spPr bwMode="auto">
          <a:xfrm>
            <a:off x="4953000" y="3243263"/>
            <a:ext cx="9906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3399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9200" y="3352800"/>
            <a:ext cx="9906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99"/>
                </a:solidFill>
              </a:rPr>
              <a:t>B + CD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067550" y="3979863"/>
            <a:ext cx="1447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99"/>
                </a:solidFill>
              </a:rPr>
              <a:t>A(B + CD)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Evaluating the Expression</a:t>
            </a:r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457200" y="1417638"/>
            <a:ext cx="8229600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i="1">
                <a:latin typeface="Times-Italic"/>
              </a:rPr>
              <a:t>A</a:t>
            </a:r>
            <a:r>
              <a:rPr lang="en-US" altLang="en-US">
                <a:latin typeface="Times-Roman"/>
              </a:rPr>
              <a:t>(</a:t>
            </a:r>
            <a:r>
              <a:rPr lang="en-US" altLang="en-US" i="1">
                <a:latin typeface="Times-Italic"/>
              </a:rPr>
              <a:t>B </a:t>
            </a:r>
            <a:r>
              <a:rPr lang="en-US" altLang="en-US">
                <a:latin typeface="PearsonMATH02"/>
              </a:rPr>
              <a:t>+ </a:t>
            </a:r>
            <a:r>
              <a:rPr lang="en-US" altLang="en-US" i="1">
                <a:latin typeface="Times-Italic"/>
              </a:rPr>
              <a:t>CD</a:t>
            </a:r>
            <a:r>
              <a:rPr lang="en-US" altLang="en-US">
                <a:latin typeface="Times-Roman"/>
              </a:rPr>
              <a:t>), first find the values of the variables that make the</a:t>
            </a:r>
          </a:p>
          <a:p>
            <a:r>
              <a:rPr lang="en-US" altLang="en-US">
                <a:latin typeface="Times-Roman"/>
              </a:rPr>
              <a:t>expression equal to 1, using the rules for Boolean addition and multiplication. In this case, the expression equals 1 only if </a:t>
            </a:r>
            <a:r>
              <a:rPr lang="en-US" altLang="en-US" i="1">
                <a:latin typeface="Times-Italic"/>
              </a:rPr>
              <a:t>A </a:t>
            </a:r>
            <a:r>
              <a:rPr lang="en-US" altLang="en-US">
                <a:latin typeface="PearsonMATH08"/>
              </a:rPr>
              <a:t>= </a:t>
            </a:r>
            <a:r>
              <a:rPr lang="en-US" altLang="en-US">
                <a:latin typeface="Times-Roman"/>
              </a:rPr>
              <a:t>1 and </a:t>
            </a:r>
            <a:r>
              <a:rPr lang="en-US" altLang="en-US" i="1">
                <a:latin typeface="Times-Italic"/>
              </a:rPr>
              <a:t>B </a:t>
            </a:r>
            <a:r>
              <a:rPr lang="en-US" altLang="en-US">
                <a:latin typeface="PearsonMATH02"/>
              </a:rPr>
              <a:t>+ </a:t>
            </a:r>
            <a:r>
              <a:rPr lang="en-US" altLang="en-US" i="1">
                <a:latin typeface="Times-Italic"/>
              </a:rPr>
              <a:t>CD </a:t>
            </a:r>
            <a:r>
              <a:rPr lang="en-US" altLang="en-US">
                <a:latin typeface="PearsonMATH08"/>
              </a:rPr>
              <a:t>= </a:t>
            </a:r>
            <a:r>
              <a:rPr lang="en-US" altLang="en-US">
                <a:latin typeface="Times-Roman"/>
              </a:rPr>
              <a:t>1 because</a:t>
            </a:r>
          </a:p>
          <a:p>
            <a:r>
              <a:rPr lang="pt-BR" altLang="en-US" i="1">
                <a:latin typeface="Times-Italic"/>
              </a:rPr>
              <a:t>A</a:t>
            </a:r>
            <a:r>
              <a:rPr lang="pt-BR" altLang="en-US">
                <a:latin typeface="Times-Roman"/>
              </a:rPr>
              <a:t>(</a:t>
            </a:r>
            <a:r>
              <a:rPr lang="pt-BR" altLang="en-US" i="1">
                <a:latin typeface="Times-Italic"/>
              </a:rPr>
              <a:t>B </a:t>
            </a:r>
            <a:r>
              <a:rPr lang="pt-BR" altLang="en-US">
                <a:latin typeface="PearsonMATH02"/>
              </a:rPr>
              <a:t>+ </a:t>
            </a:r>
            <a:r>
              <a:rPr lang="pt-BR" altLang="en-US" i="1">
                <a:latin typeface="Times-Italic"/>
              </a:rPr>
              <a:t>CD</a:t>
            </a:r>
            <a:r>
              <a:rPr lang="pt-BR" altLang="en-US">
                <a:latin typeface="Times-Roman"/>
              </a:rPr>
              <a:t>) </a:t>
            </a:r>
            <a:r>
              <a:rPr lang="pt-BR" altLang="en-US">
                <a:latin typeface="PearsonMATH08"/>
              </a:rPr>
              <a:t>= </a:t>
            </a:r>
            <a:r>
              <a:rPr lang="pt-BR" altLang="en-US">
                <a:latin typeface="Times-Roman"/>
              </a:rPr>
              <a:t>1</a:t>
            </a:r>
            <a:r>
              <a:rPr lang="pt-BR" altLang="en-US" sz="2800" b="1">
                <a:latin typeface="Times-Roman"/>
              </a:rPr>
              <a:t>.</a:t>
            </a:r>
            <a:r>
              <a:rPr lang="pt-BR" altLang="en-US">
                <a:latin typeface="Times-Roman"/>
              </a:rPr>
              <a:t>1 </a:t>
            </a:r>
            <a:r>
              <a:rPr lang="pt-BR" altLang="en-US">
                <a:latin typeface="PearsonMATH08"/>
              </a:rPr>
              <a:t>= </a:t>
            </a:r>
            <a:r>
              <a:rPr lang="pt-BR" altLang="en-US">
                <a:latin typeface="Times-Roman"/>
              </a:rPr>
              <a:t>1</a:t>
            </a:r>
          </a:p>
          <a:p>
            <a:r>
              <a:rPr lang="en-US" altLang="en-US"/>
              <a:t>Now determine when the </a:t>
            </a:r>
            <a:r>
              <a:rPr lang="en-US" altLang="en-US" i="1"/>
              <a:t>B </a:t>
            </a:r>
            <a:r>
              <a:rPr lang="en-US" altLang="en-US"/>
              <a:t>+ </a:t>
            </a:r>
            <a:r>
              <a:rPr lang="en-US" altLang="en-US" i="1"/>
              <a:t>CD </a:t>
            </a:r>
            <a:r>
              <a:rPr lang="en-US" altLang="en-US"/>
              <a:t>term equals 1. </a:t>
            </a:r>
          </a:p>
          <a:p>
            <a:r>
              <a:rPr lang="en-US" altLang="en-US"/>
              <a:t>The term </a:t>
            </a:r>
            <a:r>
              <a:rPr lang="en-US" altLang="en-US" i="1"/>
              <a:t>B </a:t>
            </a:r>
            <a:r>
              <a:rPr lang="en-US" altLang="en-US"/>
              <a:t>+ </a:t>
            </a:r>
            <a:r>
              <a:rPr lang="en-US" altLang="en-US" i="1"/>
              <a:t>CD </a:t>
            </a:r>
            <a:r>
              <a:rPr lang="en-US" altLang="en-US"/>
              <a:t>= 1 if either </a:t>
            </a:r>
            <a:r>
              <a:rPr lang="en-US" altLang="en-US" i="1"/>
              <a:t>B </a:t>
            </a:r>
            <a:r>
              <a:rPr lang="en-US" altLang="en-US"/>
              <a:t>= 1 or </a:t>
            </a:r>
            <a:r>
              <a:rPr lang="en-US" altLang="en-US" i="1"/>
              <a:t>CD </a:t>
            </a:r>
            <a:r>
              <a:rPr lang="en-US" altLang="en-US"/>
              <a:t>= 1 or if both </a:t>
            </a:r>
            <a:r>
              <a:rPr lang="en-US" altLang="en-US" i="1"/>
              <a:t>B </a:t>
            </a:r>
            <a:r>
              <a:rPr lang="en-US" altLang="en-US"/>
              <a:t>and </a:t>
            </a:r>
            <a:r>
              <a:rPr lang="en-US" altLang="en-US" i="1"/>
              <a:t>CD </a:t>
            </a:r>
            <a:r>
              <a:rPr lang="en-US" altLang="en-US"/>
              <a:t>equal 1 because</a:t>
            </a:r>
          </a:p>
          <a:p>
            <a:r>
              <a:rPr lang="en-US" altLang="en-US" i="1"/>
              <a:t>	</a:t>
            </a:r>
            <a:r>
              <a:rPr lang="pl-PL" altLang="en-US" i="1"/>
              <a:t>B </a:t>
            </a:r>
            <a:r>
              <a:rPr lang="pl-PL" altLang="en-US"/>
              <a:t>+ </a:t>
            </a:r>
            <a:r>
              <a:rPr lang="pl-PL" altLang="en-US" i="1"/>
              <a:t>CD </a:t>
            </a:r>
            <a:r>
              <a:rPr lang="pl-PL" altLang="en-US"/>
              <a:t>= 1 + 0 = 1</a:t>
            </a:r>
          </a:p>
          <a:p>
            <a:r>
              <a:rPr lang="en-US" altLang="en-US" i="1"/>
              <a:t>	</a:t>
            </a:r>
            <a:r>
              <a:rPr lang="pl-PL" altLang="en-US" i="1"/>
              <a:t>B </a:t>
            </a:r>
            <a:r>
              <a:rPr lang="pl-PL" altLang="en-US"/>
              <a:t>+ </a:t>
            </a:r>
            <a:r>
              <a:rPr lang="pl-PL" altLang="en-US" i="1"/>
              <a:t>CD </a:t>
            </a:r>
            <a:r>
              <a:rPr lang="pl-PL" altLang="en-US"/>
              <a:t>= 0 + 1 = 1</a:t>
            </a:r>
          </a:p>
          <a:p>
            <a:r>
              <a:rPr lang="en-US" altLang="en-US" i="1"/>
              <a:t>	</a:t>
            </a:r>
            <a:r>
              <a:rPr lang="pl-PL" altLang="en-US" i="1"/>
              <a:t>B </a:t>
            </a:r>
            <a:r>
              <a:rPr lang="pl-PL" altLang="en-US"/>
              <a:t>+ </a:t>
            </a:r>
            <a:r>
              <a:rPr lang="pl-PL" altLang="en-US" i="1"/>
              <a:t>CD </a:t>
            </a:r>
            <a:r>
              <a:rPr lang="pl-PL" altLang="en-US"/>
              <a:t>= 1 + 1 = 1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 term </a:t>
            </a:r>
            <a:r>
              <a:rPr lang="en-US" altLang="en-US" i="1"/>
              <a:t>CD </a:t>
            </a:r>
            <a:r>
              <a:rPr lang="en-US" altLang="en-US"/>
              <a:t>= 1 only if </a:t>
            </a:r>
            <a:r>
              <a:rPr lang="en-US" altLang="en-US" i="1"/>
              <a:t>C </a:t>
            </a:r>
            <a:r>
              <a:rPr lang="en-US" altLang="en-US"/>
              <a:t>= 1 and </a:t>
            </a:r>
            <a:r>
              <a:rPr lang="en-US" altLang="en-US" i="1"/>
              <a:t>D </a:t>
            </a:r>
            <a:r>
              <a:rPr lang="en-US" altLang="en-US"/>
              <a:t>= 1.</a:t>
            </a:r>
          </a:p>
          <a:p>
            <a:r>
              <a:rPr lang="en-US" altLang="en-US"/>
              <a:t>summarize, the expression A(B + CD) = 1 when A = 1 and B = 1 regardless of</a:t>
            </a:r>
          </a:p>
          <a:p>
            <a:r>
              <a:rPr lang="en-US" altLang="en-US"/>
              <a:t>the values of C and D or when A = 1 and C = 1 and D = 1 regardless of the value of B.</a:t>
            </a:r>
          </a:p>
          <a:p>
            <a:r>
              <a:rPr lang="en-US" altLang="en-US"/>
              <a:t>The expression A(B + CD) = 0 for all other value combinations of the variables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Putting the Results in Truth Table Format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582738"/>
            <a:ext cx="8229600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-Roman"/>
              </a:rPr>
              <a:t>The first step is to list the sixteen input variable combinations of 1s and 0s in a binary sequence as shown in Table 4–5. 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-Roman"/>
              </a:rPr>
              <a:t>Next, place a 1 in the output column for each combination of input variables that was determined in the evaluation. 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-Roman"/>
              </a:rPr>
              <a:t>Finally, place a 0 in the output column for </a:t>
            </a:r>
          </a:p>
          <a:p>
            <a:pPr>
              <a:defRPr/>
            </a:pPr>
            <a:r>
              <a:rPr lang="en-US" dirty="0">
                <a:latin typeface="Times-Roman"/>
              </a:rPr>
              <a:t>    all other combinations of input variables.</a:t>
            </a:r>
            <a:endParaRPr lang="en-US" dirty="0"/>
          </a:p>
        </p:txBody>
      </p:sp>
      <p:pic>
        <p:nvPicPr>
          <p:cNvPr id="5325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37449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Checkup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17638"/>
            <a:ext cx="8229600" cy="3140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73FF"/>
                </a:solidFill>
                <a:latin typeface="Times-Bold"/>
              </a:rPr>
              <a:t>1.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Replace the AND gates with OR gates and the OR gate with an AND gate in Figure 4–18. Determine the Boolean expression for the output.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Times-Roman"/>
            </a:endParaRPr>
          </a:p>
          <a:p>
            <a:pPr>
              <a:defRPr/>
            </a:pPr>
            <a:r>
              <a:rPr lang="en-US" b="1" dirty="0">
                <a:solidFill>
                  <a:srgbClr val="0073FF"/>
                </a:solidFill>
                <a:latin typeface="Times-Bold"/>
              </a:rPr>
              <a:t>2. </a:t>
            </a:r>
            <a:r>
              <a:rPr lang="en-US" dirty="0">
                <a:solidFill>
                  <a:srgbClr val="000000"/>
                </a:solidFill>
                <a:latin typeface="Times-Roman"/>
              </a:rPr>
              <a:t>Construct a truth table for the circuit in Question 1.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Times-Roman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imes-Roman"/>
              </a:rPr>
              <a:t>Solution: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Times-Roman"/>
            </a:endParaRPr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(</a:t>
            </a:r>
            <a:r>
              <a:rPr lang="en-US" i="1" dirty="0"/>
              <a:t>C </a:t>
            </a:r>
            <a:r>
              <a:rPr lang="en-US" dirty="0"/>
              <a:t>+ </a:t>
            </a:r>
            <a:r>
              <a:rPr lang="en-US" i="1" dirty="0"/>
              <a:t>D</a:t>
            </a:r>
            <a:r>
              <a:rPr lang="en-US" dirty="0"/>
              <a:t>)</a:t>
            </a:r>
            <a:r>
              <a:rPr lang="en-US" i="1" dirty="0"/>
              <a:t>B </a:t>
            </a:r>
            <a:r>
              <a:rPr lang="en-US" dirty="0"/>
              <a:t>+ </a:t>
            </a:r>
            <a:r>
              <a:rPr lang="en-US" i="1" dirty="0"/>
              <a:t>A</a:t>
            </a:r>
          </a:p>
          <a:p>
            <a:pPr marL="342900" indent="-342900">
              <a:buFontTx/>
              <a:buAutoNum type="arabicPeriod"/>
              <a:defRPr/>
            </a:pPr>
            <a:endParaRPr lang="en-US" i="1" dirty="0"/>
          </a:p>
          <a:p>
            <a:pPr marL="342900" indent="-342900">
              <a:buFontTx/>
              <a:buAutoNum type="arabicPeriod"/>
              <a:defRPr/>
            </a:pPr>
            <a:r>
              <a:rPr lang="en-US" dirty="0"/>
              <a:t>The expression is a 1 when </a:t>
            </a:r>
            <a:r>
              <a:rPr lang="en-US" i="1" dirty="0"/>
              <a:t>A </a:t>
            </a:r>
            <a:r>
              <a:rPr lang="en-US" dirty="0"/>
              <a:t>is 1 or when </a:t>
            </a:r>
            <a:r>
              <a:rPr lang="en-US" i="1" dirty="0"/>
              <a:t>B </a:t>
            </a:r>
            <a:r>
              <a:rPr lang="en-US" dirty="0"/>
              <a:t>and </a:t>
            </a:r>
            <a:r>
              <a:rPr lang="en-US" i="1" dirty="0"/>
              <a:t>C </a:t>
            </a:r>
            <a:r>
              <a:rPr lang="en-US" dirty="0"/>
              <a:t>are 1s or when </a:t>
            </a:r>
            <a:r>
              <a:rPr lang="en-US" i="1" dirty="0"/>
              <a:t>B</a:t>
            </a:r>
          </a:p>
          <a:p>
            <a:pPr>
              <a:defRPr/>
            </a:pPr>
            <a:r>
              <a:rPr lang="en-US" dirty="0"/>
              <a:t>and </a:t>
            </a:r>
            <a:r>
              <a:rPr lang="en-US" i="1" dirty="0"/>
              <a:t>D </a:t>
            </a:r>
            <a:r>
              <a:rPr lang="en-US" dirty="0"/>
              <a:t>are 1s. The expression is 0 for all other variable combinations.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4–5 Logic Simplification Using Boolean Algebra</a:t>
            </a:r>
            <a:endParaRPr lang="en-US" dirty="0"/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457200" y="1381125"/>
            <a:ext cx="82296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-Roman"/>
              </a:rPr>
              <a:t>A simplified Boolean expression uses the fewest gates possible to implement a given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-Roman"/>
              </a:rPr>
              <a:t>expression.</a:t>
            </a:r>
            <a:endParaRPr lang="en-US" altLang="en-US" sz="180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7200" y="2303463"/>
            <a:ext cx="82296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-Roman"/>
              </a:rPr>
              <a:t>Using Boolean algebra techniques, simplify this expression: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en-US" sz="1800" i="1">
                <a:latin typeface="Times-Italic"/>
              </a:rPr>
              <a:t>	AB </a:t>
            </a:r>
            <a:r>
              <a:rPr lang="de-DE" altLang="en-US" sz="1800">
                <a:latin typeface="PearsonMATH02"/>
              </a:rPr>
              <a:t>+ </a:t>
            </a:r>
            <a:r>
              <a:rPr lang="de-DE" altLang="en-US" sz="1800" i="1">
                <a:latin typeface="Times-Italic"/>
              </a:rPr>
              <a:t>A</a:t>
            </a:r>
            <a:r>
              <a:rPr lang="de-DE" altLang="en-US" sz="1800">
                <a:latin typeface="Times-Roman"/>
              </a:rPr>
              <a:t>(</a:t>
            </a:r>
            <a:r>
              <a:rPr lang="de-DE" altLang="en-US" sz="1800" i="1">
                <a:latin typeface="Times-Italic"/>
              </a:rPr>
              <a:t>B </a:t>
            </a:r>
            <a:r>
              <a:rPr lang="de-DE" altLang="en-US" sz="1800">
                <a:latin typeface="PearsonMATH02"/>
              </a:rPr>
              <a:t>+ </a:t>
            </a:r>
            <a:r>
              <a:rPr lang="de-DE" altLang="en-US" sz="1800" i="1">
                <a:latin typeface="Times-Italic"/>
              </a:rPr>
              <a:t>C</a:t>
            </a:r>
            <a:r>
              <a:rPr lang="de-DE" altLang="en-US" sz="1800">
                <a:latin typeface="Times-Roman"/>
              </a:rPr>
              <a:t>) </a:t>
            </a:r>
            <a:r>
              <a:rPr lang="de-DE" altLang="en-US" sz="1800">
                <a:latin typeface="PearsonMATH02"/>
              </a:rPr>
              <a:t>+ </a:t>
            </a:r>
            <a:r>
              <a:rPr lang="de-DE" altLang="en-US" sz="1800" i="1">
                <a:latin typeface="Times-Italic"/>
              </a:rPr>
              <a:t>B</a:t>
            </a:r>
            <a:r>
              <a:rPr lang="de-DE" altLang="en-US" sz="1800">
                <a:latin typeface="Times-Roman"/>
              </a:rPr>
              <a:t>(</a:t>
            </a:r>
            <a:r>
              <a:rPr lang="de-DE" altLang="en-US" sz="1800" i="1">
                <a:latin typeface="Times-Italic"/>
              </a:rPr>
              <a:t>B </a:t>
            </a:r>
            <a:r>
              <a:rPr lang="de-DE" altLang="en-US" sz="1800">
                <a:latin typeface="PearsonMATH02"/>
              </a:rPr>
              <a:t>+ </a:t>
            </a:r>
            <a:r>
              <a:rPr lang="de-DE" altLang="en-US" sz="1800" i="1">
                <a:latin typeface="Times-Italic"/>
              </a:rPr>
              <a:t>C</a:t>
            </a:r>
            <a:r>
              <a:rPr lang="de-DE" altLang="en-US" sz="1800">
                <a:latin typeface="Times-Roman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Solution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The following is not necessarily the only approach.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Step 1: </a:t>
            </a:r>
            <a:r>
              <a:rPr lang="en-US" altLang="en-US" sz="1800"/>
              <a:t>Apply the distributive law to the second and third terms in the expression, as follows: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en-US" sz="1800" i="1"/>
              <a:t>	AB </a:t>
            </a:r>
            <a:r>
              <a:rPr lang="de-DE" altLang="en-US" sz="1800"/>
              <a:t>+ </a:t>
            </a:r>
            <a:r>
              <a:rPr lang="de-DE" altLang="en-US" sz="1800" i="1"/>
              <a:t>AB </a:t>
            </a:r>
            <a:r>
              <a:rPr lang="de-DE" altLang="en-US" sz="1800"/>
              <a:t>+ </a:t>
            </a:r>
            <a:r>
              <a:rPr lang="de-DE" altLang="en-US" sz="1800" i="1"/>
              <a:t>AC </a:t>
            </a:r>
            <a:r>
              <a:rPr lang="de-DE" altLang="en-US" sz="1800"/>
              <a:t>+ </a:t>
            </a:r>
            <a:r>
              <a:rPr lang="de-DE" altLang="en-US" sz="1800" i="1"/>
              <a:t>BB </a:t>
            </a:r>
            <a:r>
              <a:rPr lang="de-DE" altLang="en-US" sz="1800"/>
              <a:t>+ </a:t>
            </a:r>
            <a:r>
              <a:rPr lang="de-DE" altLang="en-US" sz="1800" i="1"/>
              <a:t>BC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Step 2: </a:t>
            </a:r>
            <a:r>
              <a:rPr lang="en-US" altLang="en-US" sz="1800"/>
              <a:t>Apply rule 7 (</a:t>
            </a:r>
            <a:r>
              <a:rPr lang="en-US" altLang="en-US" sz="1800" i="1"/>
              <a:t>BB </a:t>
            </a:r>
            <a:r>
              <a:rPr lang="en-US" altLang="en-US" sz="1800"/>
              <a:t>= </a:t>
            </a:r>
            <a:r>
              <a:rPr lang="en-US" altLang="en-US" sz="1800" i="1"/>
              <a:t>B</a:t>
            </a:r>
            <a:r>
              <a:rPr lang="en-US" altLang="en-US" sz="1800"/>
              <a:t>) to the fourth term.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en-US" sz="1800" i="1"/>
              <a:t>	AB </a:t>
            </a:r>
            <a:r>
              <a:rPr lang="de-DE" altLang="en-US" sz="1800"/>
              <a:t>+ </a:t>
            </a:r>
            <a:r>
              <a:rPr lang="de-DE" altLang="en-US" sz="1800" i="1"/>
              <a:t>AB </a:t>
            </a:r>
            <a:r>
              <a:rPr lang="de-DE" altLang="en-US" sz="1800"/>
              <a:t>+ </a:t>
            </a:r>
            <a:r>
              <a:rPr lang="de-DE" altLang="en-US" sz="1800" i="1"/>
              <a:t>AC </a:t>
            </a:r>
            <a:r>
              <a:rPr lang="de-DE" altLang="en-US" sz="1800"/>
              <a:t>+ </a:t>
            </a:r>
            <a:r>
              <a:rPr lang="de-DE" altLang="en-US" sz="1800" i="1"/>
              <a:t>B </a:t>
            </a:r>
            <a:r>
              <a:rPr lang="de-DE" altLang="en-US" sz="1800"/>
              <a:t>+ </a:t>
            </a:r>
            <a:r>
              <a:rPr lang="de-DE" altLang="en-US" sz="1800" i="1"/>
              <a:t>BC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Step 3: </a:t>
            </a:r>
            <a:r>
              <a:rPr lang="en-US" altLang="en-US" sz="1800"/>
              <a:t>Apply rule 5 (</a:t>
            </a:r>
            <a:r>
              <a:rPr lang="en-US" altLang="en-US" sz="1800" i="1"/>
              <a:t>AB </a:t>
            </a:r>
            <a:r>
              <a:rPr lang="en-US" altLang="en-US" sz="1800"/>
              <a:t>+ </a:t>
            </a:r>
            <a:r>
              <a:rPr lang="en-US" altLang="en-US" sz="1800" i="1"/>
              <a:t>AB </a:t>
            </a:r>
            <a:r>
              <a:rPr lang="en-US" altLang="en-US" sz="1800"/>
              <a:t>= </a:t>
            </a:r>
            <a:r>
              <a:rPr lang="en-US" altLang="en-US" sz="1800" i="1"/>
              <a:t>AB</a:t>
            </a:r>
            <a:r>
              <a:rPr lang="en-US" altLang="en-US" sz="1800"/>
              <a:t>) to the first two terms.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/>
              <a:t>	AB </a:t>
            </a:r>
            <a:r>
              <a:rPr lang="en-US" altLang="en-US" sz="1800"/>
              <a:t>+ </a:t>
            </a:r>
            <a:r>
              <a:rPr lang="en-US" altLang="en-US" sz="1800" i="1"/>
              <a:t>AC </a:t>
            </a:r>
            <a:r>
              <a:rPr lang="en-US" altLang="en-US" sz="1800"/>
              <a:t>+ </a:t>
            </a:r>
            <a:r>
              <a:rPr lang="en-US" altLang="en-US" sz="1800" i="1"/>
              <a:t>B </a:t>
            </a:r>
            <a:r>
              <a:rPr lang="en-US" altLang="en-US" sz="1800"/>
              <a:t>+ </a:t>
            </a:r>
            <a:r>
              <a:rPr lang="en-US" altLang="en-US" sz="1800" i="1"/>
              <a:t>BC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Step 4: </a:t>
            </a:r>
            <a:r>
              <a:rPr lang="en-US" altLang="en-US" sz="1800"/>
              <a:t>Apply rule 10 (</a:t>
            </a:r>
            <a:r>
              <a:rPr lang="en-US" altLang="en-US" sz="1800" i="1"/>
              <a:t>B </a:t>
            </a:r>
            <a:r>
              <a:rPr lang="en-US" altLang="en-US" sz="1800"/>
              <a:t>+ </a:t>
            </a:r>
            <a:r>
              <a:rPr lang="en-US" altLang="en-US" sz="1800" i="1"/>
              <a:t>BC </a:t>
            </a:r>
            <a:r>
              <a:rPr lang="en-US" altLang="en-US" sz="1800"/>
              <a:t>= </a:t>
            </a:r>
            <a:r>
              <a:rPr lang="en-US" altLang="en-US" sz="1800" i="1"/>
              <a:t>B</a:t>
            </a:r>
            <a:r>
              <a:rPr lang="en-US" altLang="en-US" sz="1800"/>
              <a:t>) to the last two terms.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/>
              <a:t>	AB </a:t>
            </a:r>
            <a:r>
              <a:rPr lang="en-US" altLang="en-US" sz="1800"/>
              <a:t>+ </a:t>
            </a:r>
            <a:r>
              <a:rPr lang="en-US" altLang="en-US" sz="1800" i="1"/>
              <a:t>AC </a:t>
            </a:r>
            <a:r>
              <a:rPr lang="en-US" altLang="en-US" sz="1800"/>
              <a:t>+ </a:t>
            </a:r>
            <a:r>
              <a:rPr lang="en-US" altLang="en-US" sz="1800" i="1"/>
              <a:t>B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Step 5: </a:t>
            </a:r>
            <a:r>
              <a:rPr lang="en-US" altLang="en-US" sz="1800"/>
              <a:t>Apply rule 10 (</a:t>
            </a:r>
            <a:r>
              <a:rPr lang="en-US" altLang="en-US" sz="1800" i="1"/>
              <a:t>AB </a:t>
            </a:r>
            <a:r>
              <a:rPr lang="en-US" altLang="en-US" sz="1800"/>
              <a:t>+ </a:t>
            </a:r>
            <a:r>
              <a:rPr lang="en-US" altLang="en-US" sz="1800" i="1"/>
              <a:t>B </a:t>
            </a:r>
            <a:r>
              <a:rPr lang="en-US" altLang="en-US" sz="1800"/>
              <a:t>= </a:t>
            </a:r>
            <a:r>
              <a:rPr lang="en-US" altLang="en-US" sz="1800" i="1"/>
              <a:t>B</a:t>
            </a:r>
            <a:r>
              <a:rPr lang="en-US" altLang="en-US" sz="1800"/>
              <a:t>) to the first and third terms.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/>
              <a:t>	B </a:t>
            </a:r>
            <a:r>
              <a:rPr lang="en-US" altLang="en-US" sz="1800"/>
              <a:t>+ </a:t>
            </a:r>
            <a:r>
              <a:rPr lang="en-US" altLang="en-US" sz="1800" i="1"/>
              <a:t>AC</a:t>
            </a:r>
            <a:endParaRPr lang="en-US" altLang="en-US" sz="1800"/>
          </a:p>
        </p:txBody>
      </p:sp>
      <p:pic>
        <p:nvPicPr>
          <p:cNvPr id="5530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25" y="1843088"/>
            <a:ext cx="2436813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4167188"/>
            <a:ext cx="2125663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3" name="TextBox 6"/>
          <p:cNvSpPr txBox="1">
            <a:spLocks noChangeArrowheads="1"/>
          </p:cNvSpPr>
          <p:nvPr/>
        </p:nvSpPr>
        <p:spPr bwMode="auto">
          <a:xfrm>
            <a:off x="6765925" y="4167188"/>
            <a:ext cx="6254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5530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0" y="3190875"/>
            <a:ext cx="1314450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/>
              <a:t>4–5 Logic Simplification Using Boolean Algebra</a:t>
            </a:r>
            <a:endParaRPr lang="en-US" dirty="0"/>
          </a:p>
        </p:txBody>
      </p:sp>
      <p:pic>
        <p:nvPicPr>
          <p:cNvPr id="563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68707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59025"/>
            <a:ext cx="68707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68834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886200"/>
            <a:ext cx="68326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4572000"/>
            <a:ext cx="68611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5334000"/>
            <a:ext cx="68834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43600"/>
            <a:ext cx="693578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/>
              <a:t>4–5 Logic Simplification Using Boolean Algebra</a:t>
            </a:r>
            <a:endParaRPr lang="en-US" dirty="0"/>
          </a:p>
        </p:txBody>
      </p:sp>
      <p:pic>
        <p:nvPicPr>
          <p:cNvPr id="573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68707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2590800"/>
            <a:ext cx="69357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3200400"/>
            <a:ext cx="6900863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3886200"/>
            <a:ext cx="6900862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572000"/>
            <a:ext cx="69024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Checkup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3150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sz="2400" b="1" dirty="0"/>
              <a:t>1. </a:t>
            </a:r>
            <a:r>
              <a:rPr lang="en-US" sz="2400" dirty="0"/>
              <a:t>If </a:t>
            </a:r>
            <a:r>
              <a:rPr lang="en-US" sz="2400" i="1" dirty="0"/>
              <a:t>A </a:t>
            </a:r>
            <a:r>
              <a:rPr lang="en-US" sz="2400" dirty="0"/>
              <a:t>= 0, what does </a:t>
            </a:r>
            <a:r>
              <a:rPr lang="en-US" sz="2400" i="1" dirty="0" smtClean="0">
                <a:solidFill>
                  <a:srgbClr val="FF0000"/>
                </a:solidFill>
              </a:rPr>
              <a:t>A</a:t>
            </a:r>
            <a:r>
              <a:rPr lang="en-US" sz="2400" i="1" dirty="0" smtClean="0"/>
              <a:t> </a:t>
            </a:r>
            <a:r>
              <a:rPr lang="en-US" sz="2400" dirty="0"/>
              <a:t>equal?</a:t>
            </a:r>
          </a:p>
          <a:p>
            <a:pPr>
              <a:defRPr/>
            </a:pPr>
            <a:r>
              <a:rPr lang="en-US" sz="2400" b="1" dirty="0"/>
              <a:t>2. </a:t>
            </a:r>
            <a:r>
              <a:rPr lang="en-US" sz="2400" dirty="0"/>
              <a:t>Determine the values of </a:t>
            </a:r>
            <a:r>
              <a:rPr lang="en-US" sz="2400" i="1" dirty="0" smtClean="0"/>
              <a:t>A</a:t>
            </a:r>
            <a:r>
              <a:rPr lang="en-US" sz="2400" dirty="0" smtClean="0"/>
              <a:t>, </a:t>
            </a:r>
            <a:r>
              <a:rPr lang="en-US" sz="2400" i="1" dirty="0" smtClean="0"/>
              <a:t>B</a:t>
            </a:r>
            <a:r>
              <a:rPr lang="en-US" sz="2400" dirty="0" smtClean="0"/>
              <a:t>, </a:t>
            </a:r>
            <a:r>
              <a:rPr lang="en-US" sz="2400" dirty="0"/>
              <a:t>and </a:t>
            </a:r>
            <a:r>
              <a:rPr lang="en-US" sz="2400" i="1" dirty="0"/>
              <a:t>C </a:t>
            </a:r>
            <a:r>
              <a:rPr lang="en-US" sz="2400" dirty="0"/>
              <a:t>that make the sum term </a:t>
            </a:r>
            <a:r>
              <a:rPr lang="en-US" sz="2400" i="1" dirty="0">
                <a:solidFill>
                  <a:srgbClr val="FF0000"/>
                </a:solidFill>
              </a:rPr>
              <a:t>A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>
                <a:solidFill>
                  <a:srgbClr val="FF0000"/>
                </a:solidFill>
              </a:rPr>
              <a:t>B</a:t>
            </a:r>
            <a:r>
              <a:rPr lang="en-US" sz="2400" i="1" dirty="0"/>
              <a:t> </a:t>
            </a:r>
            <a:r>
              <a:rPr lang="en-US" sz="2400" dirty="0"/>
              <a:t>+ </a:t>
            </a:r>
            <a:r>
              <a:rPr lang="en-US" sz="2400" i="1" dirty="0"/>
              <a:t>C </a:t>
            </a:r>
            <a:r>
              <a:rPr lang="en-US" sz="2400" dirty="0"/>
              <a:t>equal to 0.</a:t>
            </a:r>
          </a:p>
          <a:p>
            <a:pPr>
              <a:defRPr/>
            </a:pPr>
            <a:r>
              <a:rPr lang="en-US" sz="2400" b="1" dirty="0"/>
              <a:t>3. </a:t>
            </a:r>
            <a:r>
              <a:rPr lang="en-US" sz="2400" dirty="0"/>
              <a:t>Determine the values of </a:t>
            </a:r>
            <a:r>
              <a:rPr lang="en-US" sz="2400" i="1" dirty="0" smtClean="0"/>
              <a:t>A, B</a:t>
            </a:r>
            <a:r>
              <a:rPr lang="en-US" sz="2400" dirty="0" smtClean="0"/>
              <a:t>, </a:t>
            </a:r>
            <a:r>
              <a:rPr lang="en-US" sz="2400" dirty="0"/>
              <a:t>and </a:t>
            </a:r>
            <a:r>
              <a:rPr lang="en-US" sz="2400" i="1" dirty="0"/>
              <a:t>C </a:t>
            </a:r>
            <a:r>
              <a:rPr lang="en-US" sz="2400" dirty="0"/>
              <a:t>that make the product term </a:t>
            </a:r>
            <a:r>
              <a:rPr lang="en-US" sz="2400" i="1" dirty="0"/>
              <a:t>A</a:t>
            </a:r>
            <a:r>
              <a:rPr lang="en-US" sz="2400" dirty="0">
                <a:solidFill>
                  <a:srgbClr val="FF0000"/>
                </a:solidFill>
              </a:rPr>
              <a:t>B</a:t>
            </a:r>
            <a:r>
              <a:rPr lang="en-US" sz="2400" i="1" dirty="0"/>
              <a:t>C </a:t>
            </a:r>
            <a:r>
              <a:rPr lang="en-US" sz="2400" dirty="0"/>
              <a:t>equal to 1</a:t>
            </a:r>
            <a:r>
              <a:rPr lang="en-US" sz="2400" dirty="0" smtClean="0"/>
              <a:t>.</a:t>
            </a:r>
          </a:p>
          <a:p>
            <a:pPr>
              <a:defRPr/>
            </a:pPr>
            <a:endParaRPr lang="en-US" sz="2400" dirty="0"/>
          </a:p>
        </p:txBody>
      </p:sp>
      <p:pic>
        <p:nvPicPr>
          <p:cNvPr id="717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3360738"/>
            <a:ext cx="73945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854075" y="3276600"/>
            <a:ext cx="7415213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854075" y="4953000"/>
            <a:ext cx="7415213" cy="13795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9652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4-6 Standard Forms of Boolean Expressions</a:t>
            </a:r>
            <a:r>
              <a:rPr lang="en-US" altLang="en-US" sz="1400" dirty="0" smtClean="0"/>
              <a:t> </a:t>
            </a:r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58373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58375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76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74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58372" name="Rectangle 2"/>
          <p:cNvSpPr>
            <a:spLocks noChangeArrowheads="1"/>
          </p:cNvSpPr>
          <p:nvPr/>
        </p:nvSpPr>
        <p:spPr bwMode="auto">
          <a:xfrm>
            <a:off x="381000" y="2038350"/>
            <a:ext cx="868680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>
                <a:solidFill>
                  <a:srgbClr val="000000"/>
                </a:solidFill>
                <a:latin typeface="Times-Roman"/>
              </a:rPr>
              <a:t>Identify a sum-of-products expression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>
                <a:solidFill>
                  <a:srgbClr val="000000"/>
                </a:solidFill>
                <a:latin typeface="Times-Roman"/>
              </a:rPr>
              <a:t>Determine the domain of a Boolean expression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>
                <a:solidFill>
                  <a:srgbClr val="000000"/>
                </a:solidFill>
                <a:latin typeface="Times-Roman"/>
              </a:rPr>
              <a:t>Convert any sum-of-products expression to a standard form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>
                <a:solidFill>
                  <a:srgbClr val="000000"/>
                </a:solidFill>
                <a:latin typeface="Times-Roman"/>
              </a:rPr>
              <a:t>Evaluate a standard sum-of-products expression in terms of binary values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>
                <a:solidFill>
                  <a:srgbClr val="000000"/>
                </a:solidFill>
                <a:latin typeface="Times-Roman"/>
              </a:rPr>
              <a:t>Identify a product-of-sums expression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/>
              <a:t>Convert any product-of-sums expression to a standard form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/>
              <a:t>Evaluate a standard product-of-sums expression in terms of binary values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altLang="en-US" sz="2400"/>
              <a:t>Convert from one standard form to the other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Standard Forms of Boolean Expressions</a:t>
            </a:r>
            <a:r>
              <a:rPr lang="en-US" altLang="en-US" smtClean="0"/>
              <a:t>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229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The sum-of-product (SOP) form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Example: X = AB + CD + EF</a:t>
            </a:r>
          </a:p>
          <a:p>
            <a:pPr eaLnBrk="1" hangingPunct="1">
              <a:defRPr/>
            </a:pPr>
            <a:endParaRPr lang="en-US" altLang="en-US" smtClean="0"/>
          </a:p>
          <a:p>
            <a:pPr eaLnBrk="1" hangingPunct="1">
              <a:defRPr/>
            </a:pPr>
            <a:r>
              <a:rPr lang="en-US" altLang="en-US" smtClean="0"/>
              <a:t>The product of sum (POS) form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Example: X = (A + B)(C + D)(E + F)</a:t>
            </a:r>
            <a:endParaRPr lang="en-US" altLang="en-US" sz="1800" smtClean="0"/>
          </a:p>
          <a:p>
            <a:pPr eaLnBrk="1" hangingPunct="1">
              <a:defRPr/>
            </a:pPr>
            <a:endParaRPr lang="en-US" altLang="en-US" smtClean="0"/>
          </a:p>
        </p:txBody>
      </p:sp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228600" y="228600"/>
            <a:ext cx="8153400" cy="6019800"/>
            <a:chOff x="96" y="96"/>
            <a:chExt cx="5424" cy="3792"/>
          </a:xfrm>
        </p:grpSpPr>
        <p:grpSp>
          <p:nvGrpSpPr>
            <p:cNvPr id="59397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59399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00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398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The Sum-of-Products (SOP)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product </a:t>
            </a:r>
            <a:r>
              <a:rPr lang="en-US" dirty="0" smtClean="0"/>
              <a:t>term: a </a:t>
            </a:r>
            <a:r>
              <a:rPr lang="en-US" dirty="0"/>
              <a:t>term consisting of the product (</a:t>
            </a:r>
            <a:r>
              <a:rPr lang="en-US" dirty="0" smtClean="0"/>
              <a:t>Boolean multiplication</a:t>
            </a:r>
            <a:r>
              <a:rPr lang="en-US" dirty="0"/>
              <a:t>) of literals (variables or their complements).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When </a:t>
            </a:r>
            <a:r>
              <a:rPr lang="en-US" dirty="0"/>
              <a:t>two or more </a:t>
            </a:r>
            <a:r>
              <a:rPr lang="en-US" dirty="0" smtClean="0"/>
              <a:t>product terms </a:t>
            </a:r>
            <a:r>
              <a:rPr lang="en-US" dirty="0"/>
              <a:t>are summed by Boolean addition, the resulting expression is a </a:t>
            </a:r>
            <a:r>
              <a:rPr lang="en-US" b="1" dirty="0" smtClean="0"/>
              <a:t>sum-of-products(SOP</a:t>
            </a:r>
            <a:r>
              <a:rPr lang="en-US" b="1" dirty="0"/>
              <a:t>)</a:t>
            </a:r>
            <a:r>
              <a:rPr lang="en-US" dirty="0"/>
              <a:t>. </a:t>
            </a:r>
          </a:p>
        </p:txBody>
      </p:sp>
      <p:pic>
        <p:nvPicPr>
          <p:cNvPr id="614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18050"/>
            <a:ext cx="34290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of a Boolean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b="1" dirty="0"/>
              <a:t>domain </a:t>
            </a:r>
            <a:r>
              <a:rPr lang="en-US" dirty="0"/>
              <a:t>of a general Boolean expression is the set of variables contained in the </a:t>
            </a:r>
            <a:r>
              <a:rPr lang="en-US" dirty="0" smtClean="0"/>
              <a:t>expression in </a:t>
            </a:r>
            <a:r>
              <a:rPr lang="en-US" dirty="0"/>
              <a:t>either complemented or </a:t>
            </a:r>
            <a:r>
              <a:rPr lang="en-US" dirty="0" smtClean="0"/>
              <a:t>un-complemented </a:t>
            </a:r>
            <a:r>
              <a:rPr lang="en-US" dirty="0"/>
              <a:t>form. For example, </a:t>
            </a:r>
            <a:endParaRPr lang="en-US" dirty="0" smtClean="0"/>
          </a:p>
          <a:p>
            <a:pPr>
              <a:defRPr/>
            </a:pPr>
            <a:r>
              <a:rPr lang="en-US" i="1" dirty="0" smtClean="0"/>
              <a:t>AB </a:t>
            </a:r>
            <a:r>
              <a:rPr lang="en-US" dirty="0"/>
              <a:t>+ </a:t>
            </a:r>
            <a:r>
              <a:rPr lang="en-US" i="1" dirty="0"/>
              <a:t>ABC </a:t>
            </a:r>
            <a:r>
              <a:rPr lang="en-US" dirty="0"/>
              <a:t>is the set of variables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 smtClean="0"/>
              <a:t>C</a:t>
            </a:r>
            <a:endParaRPr lang="en-US" dirty="0"/>
          </a:p>
          <a:p>
            <a:pPr>
              <a:defRPr/>
            </a:pPr>
            <a:r>
              <a:rPr lang="en-US" i="1" dirty="0"/>
              <a:t>ABC </a:t>
            </a:r>
            <a:r>
              <a:rPr lang="en-US" dirty="0"/>
              <a:t>+ </a:t>
            </a:r>
            <a:r>
              <a:rPr lang="en-US" i="1" dirty="0"/>
              <a:t>CDE </a:t>
            </a:r>
            <a:r>
              <a:rPr lang="en-US" dirty="0"/>
              <a:t>+ </a:t>
            </a:r>
            <a:r>
              <a:rPr lang="en-US" i="1" dirty="0"/>
              <a:t>BCD </a:t>
            </a:r>
            <a:r>
              <a:rPr lang="en-US" dirty="0"/>
              <a:t>is the set of variables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E.</a:t>
            </a:r>
            <a:endParaRPr lang="en-US" dirty="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4–18</a:t>
            </a:r>
            <a:r>
              <a:rPr lang="en-US" altLang="en-US" sz="1600" smtClean="0"/>
              <a:t>      Implementation of the SOP expression </a:t>
            </a:r>
            <a:r>
              <a:rPr lang="en-US" altLang="en-US" sz="1600" i="1" smtClean="0"/>
              <a:t>AB</a:t>
            </a:r>
            <a:r>
              <a:rPr lang="en-US" altLang="en-US" sz="1600" smtClean="0"/>
              <a:t> + </a:t>
            </a:r>
            <a:r>
              <a:rPr lang="en-US" altLang="en-US" sz="1600" i="1" smtClean="0"/>
              <a:t>BCD</a:t>
            </a:r>
            <a:r>
              <a:rPr lang="en-US" altLang="en-US" sz="1600" smtClean="0"/>
              <a:t> + </a:t>
            </a:r>
            <a:r>
              <a:rPr lang="en-US" altLang="en-US" sz="1600" i="1" smtClean="0"/>
              <a:t>AC</a:t>
            </a:r>
            <a:r>
              <a:rPr lang="en-US" altLang="en-US" sz="1600" smtClean="0"/>
              <a:t>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63491" name="Picture 5" descr="fg04_01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5913"/>
            <a:ext cx="8342313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dirty="0" smtClean="0"/>
              <a:t>Figure 4–19</a:t>
            </a:r>
            <a:r>
              <a:rPr lang="en-US" altLang="en-US" sz="1600" dirty="0" smtClean="0"/>
              <a:t>     </a:t>
            </a:r>
            <a:br>
              <a:rPr lang="en-US" altLang="en-US" sz="1600" dirty="0" smtClean="0"/>
            </a:br>
            <a:r>
              <a:rPr lang="en-US" altLang="en-US" sz="1600" dirty="0" smtClean="0"/>
              <a:t> This NAND/NAND implementation is equivalent to the AND/OR in Figure 4–18.</a:t>
            </a:r>
            <a:r>
              <a:rPr lang="en-US" altLang="en-US" sz="700" dirty="0" smtClean="0"/>
              <a:t> </a:t>
            </a:r>
            <a:endParaRPr lang="en-US" altLang="en-US" dirty="0" smtClean="0"/>
          </a:p>
        </p:txBody>
      </p:sp>
      <p:pic>
        <p:nvPicPr>
          <p:cNvPr id="65539" name="Picture 5" descr="fg04_01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3688"/>
            <a:ext cx="8342313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4–19</a:t>
            </a:r>
            <a:r>
              <a:rPr lang="en-US" altLang="en-US" sz="1600" smtClean="0"/>
              <a:t>      </a:t>
            </a:r>
            <a:br>
              <a:rPr lang="en-US" altLang="en-US" sz="1600" smtClean="0"/>
            </a:br>
            <a:r>
              <a:rPr lang="en-US" altLang="en-US" sz="1600" smtClean="0"/>
              <a:t>This NAND/NAND implementation is equivalent to the AND/OR in Figure 4–18.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67587" name="Picture 5" descr="fg04_01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63688"/>
            <a:ext cx="8342313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/>
              <a:t>Conversion of a General Expression to SOP Form</a:t>
            </a:r>
            <a:endParaRPr lang="en-US" dirty="0"/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457200" y="2413000"/>
            <a:ext cx="8229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-Roman"/>
              </a:rPr>
              <a:t>Any logic expression can be changed into SOP form by applying Boolean algebra techniques.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-Roman"/>
              </a:rPr>
              <a:t>For example,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-Italic"/>
              </a:rPr>
              <a:t>	A</a:t>
            </a:r>
            <a:r>
              <a:rPr lang="en-US" altLang="en-US" sz="2400">
                <a:latin typeface="Times-Roman"/>
              </a:rPr>
              <a:t>(</a:t>
            </a:r>
            <a:r>
              <a:rPr lang="en-US" altLang="en-US" sz="2400" i="1">
                <a:latin typeface="Times-Italic"/>
              </a:rPr>
              <a:t>B </a:t>
            </a:r>
            <a:r>
              <a:rPr lang="en-US" altLang="en-US" sz="2400">
                <a:latin typeface="PearsonMATH02"/>
              </a:rPr>
              <a:t>+ </a:t>
            </a:r>
            <a:r>
              <a:rPr lang="en-US" altLang="en-US" sz="2400" i="1">
                <a:latin typeface="Times-Italic"/>
              </a:rPr>
              <a:t>CD</a:t>
            </a:r>
            <a:r>
              <a:rPr lang="en-US" altLang="en-US" sz="2400">
                <a:latin typeface="Times-Roman"/>
              </a:rPr>
              <a:t>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Times-Italic"/>
              </a:rPr>
              <a:t>	</a:t>
            </a:r>
            <a:r>
              <a:rPr lang="en-US" altLang="en-US" sz="2400">
                <a:latin typeface="PearsonMATH08"/>
              </a:rPr>
              <a:t>=&gt; </a:t>
            </a:r>
            <a:r>
              <a:rPr lang="en-US" altLang="en-US" sz="2400" i="1">
                <a:latin typeface="Times-Italic"/>
              </a:rPr>
              <a:t>AB </a:t>
            </a:r>
            <a:r>
              <a:rPr lang="en-US" altLang="en-US" sz="2400">
                <a:latin typeface="PearsonMATH02"/>
              </a:rPr>
              <a:t>+ </a:t>
            </a:r>
            <a:r>
              <a:rPr lang="en-US" altLang="en-US" sz="2400" i="1">
                <a:latin typeface="Times-Italic"/>
              </a:rPr>
              <a:t>ACD    //</a:t>
            </a:r>
            <a:r>
              <a:rPr lang="en-US" altLang="en-US" sz="2400">
                <a:latin typeface="Times-Roman"/>
              </a:rPr>
              <a:t>distributive law: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The Karnaugh Map </a:t>
            </a:r>
          </a:p>
        </p:txBody>
      </p:sp>
      <p:grpSp>
        <p:nvGrpSpPr>
          <p:cNvPr id="70659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70660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70662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6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661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The Karnaugh Map</a:t>
            </a:r>
            <a:r>
              <a:rPr lang="en-US" altLang="en-US" smtClean="0"/>
              <a:t> </a:t>
            </a:r>
          </a:p>
        </p:txBody>
      </p:sp>
      <p:grpSp>
        <p:nvGrpSpPr>
          <p:cNvPr id="71683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71690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71692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93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691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11275" name="Group 11"/>
          <p:cNvGrpSpPr>
            <a:grpSpLocks/>
          </p:cNvGrpSpPr>
          <p:nvPr/>
        </p:nvGrpSpPr>
        <p:grpSpPr bwMode="auto">
          <a:xfrm>
            <a:off x="2438400" y="1905000"/>
            <a:ext cx="4381500" cy="3613150"/>
            <a:chOff x="1536" y="1200"/>
            <a:chExt cx="2760" cy="2276"/>
          </a:xfrm>
        </p:grpSpPr>
        <p:pic>
          <p:nvPicPr>
            <p:cNvPr id="71688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1200"/>
              <a:ext cx="2760" cy="2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89" name="Text Box 10"/>
            <p:cNvSpPr txBox="1">
              <a:spLocks noChangeArrowheads="1"/>
            </p:cNvSpPr>
            <p:nvPr/>
          </p:nvSpPr>
          <p:spPr bwMode="auto">
            <a:xfrm>
              <a:off x="1536" y="3264"/>
              <a:ext cx="268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/>
                <a:t>3-Variable Karnaugh Map</a:t>
              </a:r>
            </a:p>
          </p:txBody>
        </p:sp>
      </p:grpSp>
      <p:grpSp>
        <p:nvGrpSpPr>
          <p:cNvPr id="11278" name="Group 14"/>
          <p:cNvGrpSpPr>
            <a:grpSpLocks/>
          </p:cNvGrpSpPr>
          <p:nvPr/>
        </p:nvGrpSpPr>
        <p:grpSpPr bwMode="auto">
          <a:xfrm>
            <a:off x="1981200" y="1752600"/>
            <a:ext cx="5172075" cy="3613150"/>
            <a:chOff x="864" y="864"/>
            <a:chExt cx="3258" cy="2276"/>
          </a:xfrm>
        </p:grpSpPr>
        <p:pic>
          <p:nvPicPr>
            <p:cNvPr id="7168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864"/>
              <a:ext cx="3210" cy="2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687" name="Text Box 13"/>
            <p:cNvSpPr txBox="1">
              <a:spLocks noChangeArrowheads="1"/>
            </p:cNvSpPr>
            <p:nvPr/>
          </p:nvSpPr>
          <p:spPr bwMode="auto">
            <a:xfrm>
              <a:off x="864" y="2928"/>
              <a:ext cx="3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/>
                <a:t>3-Variable Example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 Laws and Rules of Boolean Algebra 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8196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8198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9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7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The Karnaugh Map</a:t>
            </a:r>
          </a:p>
        </p:txBody>
      </p:sp>
      <p:grpSp>
        <p:nvGrpSpPr>
          <p:cNvPr id="70668" name="Group 12"/>
          <p:cNvGrpSpPr>
            <a:grpSpLocks/>
          </p:cNvGrpSpPr>
          <p:nvPr/>
        </p:nvGrpSpPr>
        <p:grpSpPr bwMode="auto">
          <a:xfrm>
            <a:off x="1066800" y="1371600"/>
            <a:ext cx="6667500" cy="3546475"/>
            <a:chOff x="768" y="1146"/>
            <a:chExt cx="4200" cy="2234"/>
          </a:xfrm>
        </p:grpSpPr>
        <p:pic>
          <p:nvPicPr>
            <p:cNvPr id="7271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146"/>
              <a:ext cx="4175" cy="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17" name="Text Box 6"/>
            <p:cNvSpPr txBox="1">
              <a:spLocks noChangeArrowheads="1"/>
            </p:cNvSpPr>
            <p:nvPr/>
          </p:nvSpPr>
          <p:spPr bwMode="auto">
            <a:xfrm>
              <a:off x="768" y="3168"/>
              <a:ext cx="417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/>
                <a:t>4-Variable Karnaugh Map</a:t>
              </a:r>
            </a:p>
          </p:txBody>
        </p:sp>
      </p:grpSp>
      <p:grpSp>
        <p:nvGrpSpPr>
          <p:cNvPr id="72708" name="Group 7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72712" name="Group 8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72714" name="Line 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15" name="Line 1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713" name="Rectangle 11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70673" name="Group 17"/>
          <p:cNvGrpSpPr>
            <a:grpSpLocks/>
          </p:cNvGrpSpPr>
          <p:nvPr/>
        </p:nvGrpSpPr>
        <p:grpSpPr bwMode="auto">
          <a:xfrm>
            <a:off x="2133600" y="1295400"/>
            <a:ext cx="4876800" cy="4513263"/>
            <a:chOff x="1344" y="873"/>
            <a:chExt cx="3072" cy="2843"/>
          </a:xfrm>
        </p:grpSpPr>
        <p:pic>
          <p:nvPicPr>
            <p:cNvPr id="72710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" y="873"/>
              <a:ext cx="3066" cy="2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11" name="Text Box 16"/>
            <p:cNvSpPr txBox="1">
              <a:spLocks noChangeArrowheads="1"/>
            </p:cNvSpPr>
            <p:nvPr/>
          </p:nvSpPr>
          <p:spPr bwMode="auto">
            <a:xfrm>
              <a:off x="1344" y="3504"/>
              <a:ext cx="30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/>
                <a:t>4-Variable Example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0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0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4–23</a:t>
            </a:r>
            <a:r>
              <a:rPr lang="en-US" altLang="en-US" sz="1600" smtClean="0"/>
              <a:t>      Adjacent cells on a Karnaugh map are those that differ by only one variable. Arrows point between adjacent cells.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73731" name="Picture 5" descr="fg04_02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914400"/>
            <a:ext cx="48688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4–24</a:t>
            </a:r>
            <a:r>
              <a:rPr lang="en-US" altLang="en-US" sz="1600" smtClean="0"/>
              <a:t>      Example of mapping a standard SOP expression.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75779" name="Picture 5" descr="fg04_02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914400"/>
            <a:ext cx="72771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4–25 </a:t>
            </a:r>
            <a:endParaRPr lang="en-US" altLang="en-US" smtClean="0"/>
          </a:p>
        </p:txBody>
      </p:sp>
      <p:pic>
        <p:nvPicPr>
          <p:cNvPr id="77827" name="Picture 5" descr="fg04_02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914400"/>
            <a:ext cx="40036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4–28 </a:t>
            </a:r>
            <a:endParaRPr lang="en-US" altLang="en-US" smtClean="0"/>
          </a:p>
        </p:txBody>
      </p:sp>
      <p:pic>
        <p:nvPicPr>
          <p:cNvPr id="79875" name="Picture 5" descr="fg04_02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914400"/>
            <a:ext cx="47894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4–29 </a:t>
            </a:r>
            <a:endParaRPr lang="en-US" altLang="en-US" smtClean="0"/>
          </a:p>
        </p:txBody>
      </p:sp>
      <p:pic>
        <p:nvPicPr>
          <p:cNvPr id="81923" name="Picture 5" descr="fg04_02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7725"/>
            <a:ext cx="8342313" cy="262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4–30 </a:t>
            </a:r>
            <a:endParaRPr lang="en-US" altLang="en-US" smtClean="0"/>
          </a:p>
        </p:txBody>
      </p:sp>
      <p:pic>
        <p:nvPicPr>
          <p:cNvPr id="83971" name="Picture 5" descr="fg04_03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17713"/>
            <a:ext cx="8342313" cy="282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4–31 </a:t>
            </a:r>
            <a:endParaRPr lang="en-US" altLang="en-US" smtClean="0"/>
          </a:p>
        </p:txBody>
      </p:sp>
      <p:pic>
        <p:nvPicPr>
          <p:cNvPr id="86019" name="Picture 5" descr="fg04_03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914400"/>
            <a:ext cx="50403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4–32 </a:t>
            </a:r>
            <a:endParaRPr lang="en-US" altLang="en-US" smtClean="0"/>
          </a:p>
        </p:txBody>
      </p:sp>
      <p:pic>
        <p:nvPicPr>
          <p:cNvPr id="88067" name="Picture 5" descr="fg04_03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01838"/>
            <a:ext cx="8342313" cy="285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4–33 </a:t>
            </a:r>
            <a:endParaRPr lang="en-US" altLang="en-US" smtClean="0"/>
          </a:p>
        </p:txBody>
      </p:sp>
      <p:pic>
        <p:nvPicPr>
          <p:cNvPr id="90115" name="Picture 5" descr="fg04_03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914400"/>
            <a:ext cx="39179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 Laws Boolean Algebra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2057400"/>
            <a:ext cx="7467600" cy="38401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Commutative Laws</a:t>
            </a:r>
          </a:p>
          <a:p>
            <a:pPr eaLnBrk="1" hangingPunct="1">
              <a:defRPr/>
            </a:pPr>
            <a:r>
              <a:rPr lang="en-US" altLang="en-US" smtClean="0"/>
              <a:t>Associative Laws</a:t>
            </a:r>
          </a:p>
          <a:p>
            <a:pPr eaLnBrk="1" hangingPunct="1">
              <a:defRPr/>
            </a:pPr>
            <a:r>
              <a:rPr lang="en-US" altLang="en-US" smtClean="0"/>
              <a:t>Distributive Law</a:t>
            </a:r>
          </a:p>
          <a:p>
            <a:pPr eaLnBrk="1" hangingPunct="1">
              <a:buFontTx/>
              <a:buNone/>
              <a:defRPr/>
            </a:pPr>
            <a:endParaRPr lang="en-US" altLang="en-US" smtClean="0">
              <a:solidFill>
                <a:srgbClr val="CC3300"/>
              </a:solidFill>
            </a:endParaRPr>
          </a:p>
          <a:p>
            <a:pPr eaLnBrk="1" hangingPunct="1">
              <a:defRPr/>
            </a:pPr>
            <a:endParaRPr lang="en-US" altLang="en-US" smtClean="0">
              <a:solidFill>
                <a:srgbClr val="CC3300"/>
              </a:solidFill>
            </a:endParaRPr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922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922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4–34 </a:t>
            </a:r>
            <a:endParaRPr lang="en-US" altLang="en-US" smtClean="0"/>
          </a:p>
        </p:txBody>
      </p:sp>
      <p:pic>
        <p:nvPicPr>
          <p:cNvPr id="92163" name="Picture 5" descr="fg04_03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914400"/>
            <a:ext cx="53022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4–35</a:t>
            </a:r>
            <a:r>
              <a:rPr lang="en-US" altLang="en-US" sz="1600" smtClean="0"/>
              <a:t>      Example of mapping directly from a truth table to a Karnaugh map.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94211" name="Picture 5" descr="fg04_03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914400"/>
            <a:ext cx="65389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4–36</a:t>
            </a:r>
            <a:r>
              <a:rPr lang="en-US" altLang="en-US" sz="1600" smtClean="0"/>
              <a:t>      Example of the use of “don’t care” conditions to simplify an expression.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96259" name="Picture 5" descr="fg04_03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914400"/>
            <a:ext cx="57959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4–37</a:t>
            </a:r>
            <a:r>
              <a:rPr lang="en-US" altLang="en-US" sz="1600" smtClean="0"/>
              <a:t>      Example of mapping a standard POS expression.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98307" name="Picture 5" descr="fg04_03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54138"/>
            <a:ext cx="8342313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4–38 </a:t>
            </a:r>
            <a:endParaRPr lang="en-US" altLang="en-US" smtClean="0"/>
          </a:p>
        </p:txBody>
      </p:sp>
      <p:pic>
        <p:nvPicPr>
          <p:cNvPr id="100355" name="Picture 5" descr="fg04_03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914400"/>
            <a:ext cx="61007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4–39 </a:t>
            </a:r>
            <a:endParaRPr lang="en-US" altLang="en-US" smtClean="0"/>
          </a:p>
        </p:txBody>
      </p:sp>
      <p:pic>
        <p:nvPicPr>
          <p:cNvPr id="102403" name="Picture 5" descr="fg04_03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914400"/>
            <a:ext cx="40528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4–40 </a:t>
            </a:r>
            <a:endParaRPr lang="en-US" altLang="en-US" smtClean="0"/>
          </a:p>
        </p:txBody>
      </p:sp>
      <p:pic>
        <p:nvPicPr>
          <p:cNvPr id="104451" name="Picture 5" descr="fg04_04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914400"/>
            <a:ext cx="51435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4–41 </a:t>
            </a:r>
            <a:endParaRPr lang="en-US" altLang="en-US" smtClean="0"/>
          </a:p>
        </p:txBody>
      </p:sp>
      <p:pic>
        <p:nvPicPr>
          <p:cNvPr id="106499" name="Picture 5" descr="fg04_04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914400"/>
            <a:ext cx="59721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The Karnaugh Map</a:t>
            </a:r>
          </a:p>
        </p:txBody>
      </p:sp>
      <p:grpSp>
        <p:nvGrpSpPr>
          <p:cNvPr id="108547" name="Group 5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08551" name="Group 6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08553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54" name="Line 8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8552" name="Rectangle 9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73740" name="Group 12"/>
          <p:cNvGrpSpPr>
            <a:grpSpLocks/>
          </p:cNvGrpSpPr>
          <p:nvPr/>
        </p:nvGrpSpPr>
        <p:grpSpPr bwMode="auto">
          <a:xfrm>
            <a:off x="990600" y="1652588"/>
            <a:ext cx="7086600" cy="4017962"/>
            <a:chOff x="624" y="1041"/>
            <a:chExt cx="4464" cy="2531"/>
          </a:xfrm>
        </p:grpSpPr>
        <p:pic>
          <p:nvPicPr>
            <p:cNvPr id="108549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" y="1041"/>
              <a:ext cx="4415" cy="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50" name="Text Box 11"/>
            <p:cNvSpPr txBox="1">
              <a:spLocks noChangeArrowheads="1"/>
            </p:cNvSpPr>
            <p:nvPr/>
          </p:nvSpPr>
          <p:spPr bwMode="auto">
            <a:xfrm>
              <a:off x="624" y="3360"/>
              <a:ext cx="44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600" b="1"/>
                <a:t>5-Variable Karnaugh Mapping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4–43</a:t>
            </a:r>
            <a:r>
              <a:rPr lang="en-US" altLang="en-US" sz="1600" smtClean="0"/>
              <a:t>      Illustration of groupings of 1s in adjacent cells of a 5-variable map.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09571" name="Picture 5" descr="fg04_04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914400"/>
            <a:ext cx="4162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Laws of Boolean Algebra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848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Commutative Law of Addition: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b="1" smtClean="0">
                <a:solidFill>
                  <a:srgbClr val="CC3300"/>
                </a:solidFill>
              </a:rPr>
              <a:t>A + B = B + A</a:t>
            </a:r>
          </a:p>
          <a:p>
            <a:pPr eaLnBrk="1" hangingPunct="1">
              <a:buFontTx/>
              <a:buNone/>
              <a:defRPr/>
            </a:pPr>
            <a:endParaRPr lang="en-US" altLang="en-US" smtClean="0"/>
          </a:p>
        </p:txBody>
      </p:sp>
      <p:grpSp>
        <p:nvGrpSpPr>
          <p:cNvPr id="10244" name="Group 7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0246" name="Group 8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0248" name="Line 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9" name="Line 1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7" name="Rectangle 11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53266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00400"/>
            <a:ext cx="5629275" cy="7810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4–44 </a:t>
            </a:r>
            <a:endParaRPr lang="en-US" altLang="en-US" smtClean="0"/>
          </a:p>
        </p:txBody>
      </p:sp>
      <p:pic>
        <p:nvPicPr>
          <p:cNvPr id="111619" name="Picture 5" descr="fg04_04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914400"/>
            <a:ext cx="78613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VHDL</a:t>
            </a:r>
          </a:p>
        </p:txBody>
      </p:sp>
      <p:grpSp>
        <p:nvGrpSpPr>
          <p:cNvPr id="113667" name="Group 3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13668" name="Group 4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13670" name="Line 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71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3669" name="Rectangle 7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4–45</a:t>
            </a:r>
            <a:r>
              <a:rPr lang="en-US" altLang="en-US" sz="1600" smtClean="0"/>
              <a:t>      A VHDL program for a 2-input AND gate.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14691" name="Picture 5" descr="fg04_04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19275"/>
            <a:ext cx="8342313" cy="321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VHDL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VHDL Operators</a:t>
            </a:r>
          </a:p>
          <a:p>
            <a:pPr eaLnBrk="1" hangingPunct="1">
              <a:defRPr/>
            </a:pPr>
            <a:endParaRPr lang="en-US" altLang="en-US" sz="2800" smtClean="0"/>
          </a:p>
          <a:p>
            <a:pPr lvl="2" eaLnBrk="1" hangingPunct="1">
              <a:buFontTx/>
              <a:buNone/>
              <a:defRPr/>
            </a:pPr>
            <a:r>
              <a:rPr lang="en-US" altLang="en-US" b="1" dirty="0" smtClean="0">
                <a:solidFill>
                  <a:schemeClr val="hlink"/>
                </a:solidFill>
              </a:rPr>
              <a:t>and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dirty="0" smtClean="0">
                <a:solidFill>
                  <a:schemeClr val="hlink"/>
                </a:solidFill>
              </a:rPr>
              <a:t>or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dirty="0" smtClean="0">
                <a:solidFill>
                  <a:schemeClr val="hlink"/>
                </a:solidFill>
              </a:rPr>
              <a:t>not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dirty="0" err="1" smtClean="0">
                <a:solidFill>
                  <a:schemeClr val="hlink"/>
                </a:solidFill>
              </a:rPr>
              <a:t>nand</a:t>
            </a:r>
            <a:endParaRPr lang="en-US" altLang="en-US" b="1" dirty="0" smtClean="0">
              <a:solidFill>
                <a:schemeClr val="hlink"/>
              </a:solidFill>
            </a:endParaRPr>
          </a:p>
          <a:p>
            <a:pPr lvl="2" eaLnBrk="1" hangingPunct="1">
              <a:buFontTx/>
              <a:buNone/>
              <a:defRPr/>
            </a:pPr>
            <a:r>
              <a:rPr lang="en-US" altLang="en-US" b="1" dirty="0" smtClean="0">
                <a:solidFill>
                  <a:schemeClr val="hlink"/>
                </a:solidFill>
              </a:rPr>
              <a:t>nor</a:t>
            </a:r>
            <a:r>
              <a:rPr lang="en-US" altLang="en-US" sz="2000" dirty="0" smtClean="0"/>
              <a:t> 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dirty="0" err="1" smtClean="0">
                <a:solidFill>
                  <a:schemeClr val="hlink"/>
                </a:solidFill>
              </a:rPr>
              <a:t>xor</a:t>
            </a:r>
            <a:endParaRPr lang="en-US" altLang="en-US" b="1" dirty="0" smtClean="0">
              <a:solidFill>
                <a:schemeClr val="hlink"/>
              </a:solidFill>
            </a:endParaRPr>
          </a:p>
          <a:p>
            <a:pPr lvl="2" eaLnBrk="1" hangingPunct="1">
              <a:buFontTx/>
              <a:buNone/>
              <a:defRPr/>
            </a:pPr>
            <a:r>
              <a:rPr lang="en-US" altLang="en-US" b="1" dirty="0" err="1" smtClean="0">
                <a:solidFill>
                  <a:schemeClr val="hlink"/>
                </a:solidFill>
              </a:rPr>
              <a:t>xnor</a:t>
            </a:r>
            <a:endParaRPr lang="en-US" altLang="en-US" b="1" dirty="0" smtClean="0">
              <a:solidFill>
                <a:schemeClr val="hlink"/>
              </a:solidFill>
            </a:endParaRPr>
          </a:p>
        </p:txBody>
      </p:sp>
      <p:sp>
        <p:nvSpPr>
          <p:cNvPr id="17818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VHDL Elements</a:t>
            </a:r>
          </a:p>
          <a:p>
            <a:pPr eaLnBrk="1" hangingPunct="1">
              <a:defRPr/>
            </a:pPr>
            <a:endParaRPr lang="en-US" altLang="en-US" sz="2800" smtClean="0"/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entity</a:t>
            </a:r>
          </a:p>
          <a:p>
            <a:pPr lvl="1" eaLnBrk="1" hangingPunct="1">
              <a:buFontTx/>
              <a:buNone/>
              <a:defRPr/>
            </a:pPr>
            <a:r>
              <a:rPr lang="en-US" altLang="en-US" sz="2400" smtClean="0"/>
              <a:t>architecture</a:t>
            </a:r>
          </a:p>
        </p:txBody>
      </p:sp>
      <p:grpSp>
        <p:nvGrpSpPr>
          <p:cNvPr id="116741" name="Group 5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16742" name="Group 6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1674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45" name="Line 8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6743" name="Rectangle 9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8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8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8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8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8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8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400" smtClean="0"/>
              <a:t> </a:t>
            </a:r>
            <a:r>
              <a:rPr lang="en-US" altLang="en-US" smtClean="0"/>
              <a:t>VHDL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010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Entity Structure</a:t>
            </a:r>
            <a:br>
              <a:rPr lang="en-US" altLang="en-US" sz="2800" smtClean="0"/>
            </a:br>
            <a:endParaRPr lang="en-US" altLang="en-US" sz="2800" smtClean="0"/>
          </a:p>
          <a:p>
            <a:pPr lvl="1" eaLnBrk="1" hangingPunct="1">
              <a:buFontTx/>
              <a:buNone/>
              <a:defRPr/>
            </a:pPr>
            <a:r>
              <a:rPr lang="en-US" altLang="en-US" sz="2000" smtClean="0"/>
              <a:t>Example:</a:t>
            </a:r>
          </a:p>
          <a:p>
            <a:pPr lvl="1" eaLnBrk="1" hangingPunct="1">
              <a:defRPr/>
            </a:pPr>
            <a:endParaRPr lang="en-US" altLang="en-US" sz="2000" smtClean="0"/>
          </a:p>
          <a:p>
            <a:pPr lvl="3" eaLnBrk="1" hangingPunct="1">
              <a:buFontTx/>
              <a:buNone/>
              <a:defRPr/>
            </a:pPr>
            <a:r>
              <a:rPr lang="en-US" altLang="en-US" sz="2400" b="1" smtClean="0">
                <a:solidFill>
                  <a:schemeClr val="hlink"/>
                </a:solidFill>
              </a:rPr>
              <a:t>entity</a:t>
            </a:r>
            <a:r>
              <a:rPr lang="en-US" altLang="en-US" sz="2400" smtClean="0"/>
              <a:t> AND_Gate1 </a:t>
            </a:r>
            <a:r>
              <a:rPr lang="en-US" altLang="en-US" sz="2400" b="1" smtClean="0">
                <a:solidFill>
                  <a:schemeClr val="hlink"/>
                </a:solidFill>
              </a:rPr>
              <a:t>is</a:t>
            </a:r>
          </a:p>
          <a:p>
            <a:pPr lvl="4" eaLnBrk="1" hangingPunct="1">
              <a:buFontTx/>
              <a:buNone/>
              <a:defRPr/>
            </a:pPr>
            <a:r>
              <a:rPr lang="en-US" altLang="en-US" sz="2400" b="1" smtClean="0">
                <a:solidFill>
                  <a:schemeClr val="hlink"/>
                </a:solidFill>
              </a:rPr>
              <a:t>port(</a:t>
            </a:r>
            <a:r>
              <a:rPr lang="en-US" altLang="en-US" sz="2400" smtClean="0"/>
              <a:t>A,B</a:t>
            </a:r>
            <a:r>
              <a:rPr lang="en-US" altLang="en-US" sz="2400" b="1" smtClean="0">
                <a:solidFill>
                  <a:schemeClr val="hlink"/>
                </a:solidFill>
              </a:rPr>
              <a:t>:in bit:</a:t>
            </a:r>
            <a:r>
              <a:rPr lang="en-US" altLang="en-US" sz="2400" smtClean="0"/>
              <a:t>X</a:t>
            </a:r>
            <a:r>
              <a:rPr lang="en-US" altLang="en-US" sz="2400" b="1" smtClean="0">
                <a:solidFill>
                  <a:schemeClr val="hlink"/>
                </a:solidFill>
              </a:rPr>
              <a:t>:out bit);</a:t>
            </a:r>
          </a:p>
          <a:p>
            <a:pPr lvl="3" eaLnBrk="1" hangingPunct="1">
              <a:buFontTx/>
              <a:buNone/>
              <a:defRPr/>
            </a:pPr>
            <a:r>
              <a:rPr lang="en-US" altLang="en-US" sz="2400" b="1" smtClean="0">
                <a:solidFill>
                  <a:schemeClr val="hlink"/>
                </a:solidFill>
              </a:rPr>
              <a:t>end entity </a:t>
            </a:r>
            <a:r>
              <a:rPr lang="en-US" altLang="en-US" sz="2400" smtClean="0"/>
              <a:t>AND_Gate1</a:t>
            </a:r>
          </a:p>
          <a:p>
            <a:pPr lvl="2" eaLnBrk="1" hangingPunct="1">
              <a:defRPr/>
            </a:pPr>
            <a:endParaRPr lang="en-US" altLang="en-US" smtClean="0"/>
          </a:p>
        </p:txBody>
      </p:sp>
      <p:grpSp>
        <p:nvGrpSpPr>
          <p:cNvPr id="117764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17765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17767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68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7766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400" smtClean="0"/>
              <a:t> </a:t>
            </a:r>
            <a:r>
              <a:rPr lang="en-US" altLang="en-US" smtClean="0"/>
              <a:t>VHDL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00200"/>
            <a:ext cx="8001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smtClean="0"/>
              <a:t>Architecture</a:t>
            </a:r>
            <a:br>
              <a:rPr lang="en-US" altLang="en-US" sz="2800" smtClean="0"/>
            </a:br>
            <a:endParaRPr lang="en-US" altLang="en-US" sz="2800" smtClean="0"/>
          </a:p>
          <a:p>
            <a:pPr lvl="1" eaLnBrk="1" hangingPunct="1">
              <a:buFontTx/>
              <a:buNone/>
              <a:defRPr/>
            </a:pPr>
            <a:r>
              <a:rPr lang="en-US" altLang="en-US" sz="2000" smtClean="0"/>
              <a:t>Example:</a:t>
            </a:r>
          </a:p>
          <a:p>
            <a:pPr lvl="1" eaLnBrk="1" hangingPunct="1">
              <a:buFontTx/>
              <a:buNone/>
              <a:defRPr/>
            </a:pPr>
            <a:endParaRPr lang="en-US" altLang="en-US" sz="2000" smtClean="0"/>
          </a:p>
          <a:p>
            <a:pPr lvl="2" eaLnBrk="1" hangingPunct="1">
              <a:buFontTx/>
              <a:buNone/>
              <a:defRPr/>
            </a:pPr>
            <a:r>
              <a:rPr lang="en-US" altLang="en-US" b="1" smtClean="0">
                <a:solidFill>
                  <a:schemeClr val="hlink"/>
                </a:solidFill>
              </a:rPr>
              <a:t>architecture</a:t>
            </a:r>
            <a:r>
              <a:rPr lang="en-US" altLang="en-US" smtClean="0"/>
              <a:t> LogicFunction of AND_Gate1 </a:t>
            </a:r>
            <a:r>
              <a:rPr lang="en-US" altLang="en-US" b="1" smtClean="0">
                <a:solidFill>
                  <a:schemeClr val="hlink"/>
                </a:solidFill>
              </a:rPr>
              <a:t>is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smtClean="0">
                <a:solidFill>
                  <a:schemeClr val="hlink"/>
                </a:solidFill>
              </a:rPr>
              <a:t>begin</a:t>
            </a:r>
            <a:r>
              <a:rPr lang="en-US" altLang="en-US" smtClean="0"/>
              <a:t> </a:t>
            </a:r>
          </a:p>
          <a:p>
            <a:pPr lvl="3" eaLnBrk="1" hangingPunct="1">
              <a:buFontTx/>
              <a:buNone/>
              <a:defRPr/>
            </a:pPr>
            <a:r>
              <a:rPr lang="en-US" altLang="en-US" sz="2400" smtClean="0"/>
              <a:t>X</a:t>
            </a:r>
            <a:r>
              <a:rPr lang="en-US" altLang="en-US" sz="2400" b="1" smtClean="0">
                <a:solidFill>
                  <a:schemeClr val="hlink"/>
                </a:solidFill>
              </a:rPr>
              <a:t>&lt;=</a:t>
            </a:r>
            <a:r>
              <a:rPr lang="en-US" altLang="en-US" sz="2400" smtClean="0"/>
              <a:t>A </a:t>
            </a:r>
            <a:r>
              <a:rPr lang="en-US" altLang="en-US" sz="2400" b="1" smtClean="0">
                <a:solidFill>
                  <a:schemeClr val="hlink"/>
                </a:solidFill>
              </a:rPr>
              <a:t>and</a:t>
            </a:r>
            <a:r>
              <a:rPr lang="en-US" altLang="en-US" sz="2400" smtClean="0"/>
              <a:t> B</a:t>
            </a:r>
            <a:r>
              <a:rPr lang="en-US" altLang="en-US" sz="2400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b="1" smtClean="0">
                <a:solidFill>
                  <a:schemeClr val="hlink"/>
                </a:solidFill>
              </a:rPr>
              <a:t>end architecture </a:t>
            </a:r>
            <a:r>
              <a:rPr lang="en-US" altLang="en-US" smtClean="0"/>
              <a:t>LogicFunction</a:t>
            </a:r>
          </a:p>
          <a:p>
            <a:pPr lvl="2" eaLnBrk="1" hangingPunct="1">
              <a:defRPr/>
            </a:pPr>
            <a:endParaRPr lang="en-US" altLang="en-US" smtClean="0"/>
          </a:p>
        </p:txBody>
      </p:sp>
      <p:grpSp>
        <p:nvGrpSpPr>
          <p:cNvPr id="118788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18789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18791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92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8790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0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0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4–46 </a:t>
            </a:r>
            <a:endParaRPr lang="en-US" altLang="en-US" smtClean="0"/>
          </a:p>
        </p:txBody>
      </p:sp>
      <p:pic>
        <p:nvPicPr>
          <p:cNvPr id="119811" name="Picture 5" descr="fg04_04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914400"/>
            <a:ext cx="79279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400" smtClean="0"/>
              <a:t> </a:t>
            </a:r>
            <a:r>
              <a:rPr lang="en-US" altLang="en-US" smtClean="0"/>
              <a:t>Hardware Description Languages (HDL)</a:t>
            </a:r>
            <a:r>
              <a:rPr lang="en-US" altLang="en-US" sz="1400" smtClean="0"/>
              <a:t> 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00200"/>
            <a:ext cx="8001000" cy="4038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Boolean Expressions in VHDL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AND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and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OR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or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  <a:r>
              <a:rPr lang="en-US" altLang="en-US" smtClean="0"/>
              <a:t>			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NOT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not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NAND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nand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NOR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nor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XOR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xor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  <a:p>
            <a:pPr lvl="2" eaLnBrk="1" hangingPunct="1">
              <a:buFontTx/>
              <a:buNone/>
              <a:defRPr/>
            </a:pPr>
            <a:r>
              <a:rPr lang="en-US" altLang="en-US" smtClean="0"/>
              <a:t>XNOR		X </a:t>
            </a:r>
            <a:r>
              <a:rPr lang="en-US" altLang="en-US" b="1" smtClean="0">
                <a:solidFill>
                  <a:schemeClr val="hlink"/>
                </a:solidFill>
              </a:rPr>
              <a:t>&lt;=</a:t>
            </a:r>
            <a:r>
              <a:rPr lang="en-US" altLang="en-US" smtClean="0"/>
              <a:t> A </a:t>
            </a:r>
            <a:r>
              <a:rPr lang="en-US" altLang="en-US" b="1" smtClean="0">
                <a:solidFill>
                  <a:schemeClr val="hlink"/>
                </a:solidFill>
              </a:rPr>
              <a:t>xnor</a:t>
            </a:r>
            <a:r>
              <a:rPr lang="en-US" altLang="en-US" smtClean="0"/>
              <a:t> B</a:t>
            </a:r>
            <a:r>
              <a:rPr lang="en-US" altLang="en-US" b="1" smtClean="0">
                <a:solidFill>
                  <a:schemeClr val="hlink"/>
                </a:solidFill>
              </a:rPr>
              <a:t>;</a:t>
            </a:r>
          </a:p>
        </p:txBody>
      </p:sp>
      <p:grpSp>
        <p:nvGrpSpPr>
          <p:cNvPr id="121860" name="Group 4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21861" name="Group 5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21863" name="Line 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64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1862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4–47</a:t>
            </a:r>
            <a:r>
              <a:rPr lang="en-US" altLang="en-US" sz="1600" smtClean="0"/>
              <a:t>      Seven-segment display format showing arrangement of segments.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22883" name="Picture 5" descr="fg04_04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914400"/>
            <a:ext cx="33829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4–48</a:t>
            </a:r>
            <a:r>
              <a:rPr lang="en-US" altLang="en-US" sz="1600" smtClean="0"/>
              <a:t>      Display of decimal digits with a 7-segment device.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24931" name="Picture 5" descr="fg04_04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83423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000" smtClean="0"/>
              <a:t>Laws of Boolean Algebra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1600200"/>
            <a:ext cx="77724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Commutative Law of Multiplication:</a:t>
            </a:r>
          </a:p>
          <a:p>
            <a:pPr algn="ctr" eaLnBrk="1" hangingPunct="1">
              <a:buFontTx/>
              <a:buNone/>
              <a:defRPr/>
            </a:pPr>
            <a:r>
              <a:rPr lang="en-US" altLang="en-US" sz="2800" b="1" smtClean="0">
                <a:solidFill>
                  <a:srgbClr val="CC3300"/>
                </a:solidFill>
              </a:rPr>
              <a:t>A * B = B * A</a:t>
            </a:r>
          </a:p>
          <a:p>
            <a:pPr eaLnBrk="1" hangingPunct="1">
              <a:defRPr/>
            </a:pPr>
            <a:endParaRPr lang="en-US" altLang="en-US" b="1" smtClean="0"/>
          </a:p>
        </p:txBody>
      </p:sp>
      <p:grpSp>
        <p:nvGrpSpPr>
          <p:cNvPr id="11268" name="Group 5"/>
          <p:cNvGrpSpPr>
            <a:grpSpLocks/>
          </p:cNvGrpSpPr>
          <p:nvPr/>
        </p:nvGrpSpPr>
        <p:grpSpPr bwMode="auto">
          <a:xfrm>
            <a:off x="228600" y="228600"/>
            <a:ext cx="8610600" cy="6019800"/>
            <a:chOff x="96" y="96"/>
            <a:chExt cx="5424" cy="3792"/>
          </a:xfrm>
        </p:grpSpPr>
        <p:grpSp>
          <p:nvGrpSpPr>
            <p:cNvPr id="11270" name="Group 6"/>
            <p:cNvGrpSpPr>
              <a:grpSpLocks/>
            </p:cNvGrpSpPr>
            <p:nvPr/>
          </p:nvGrpSpPr>
          <p:grpSpPr bwMode="auto">
            <a:xfrm>
              <a:off x="144" y="144"/>
              <a:ext cx="5376" cy="3744"/>
              <a:chOff x="144" y="144"/>
              <a:chExt cx="5376" cy="3744"/>
            </a:xfrm>
          </p:grpSpPr>
          <p:sp>
            <p:nvSpPr>
              <p:cNvPr id="11272" name="Line 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5376" cy="0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3" name="Line 8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3744"/>
              </a:xfrm>
              <a:prstGeom prst="line">
                <a:avLst/>
              </a:prstGeom>
              <a:noFill/>
              <a:ln w="57150" cmpd="thickThin">
                <a:solidFill>
                  <a:schemeClr val="accent2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1" name="Rectangle 9"/>
            <p:cNvSpPr>
              <a:spLocks noChangeArrowheads="1"/>
            </p:cNvSpPr>
            <p:nvPr/>
          </p:nvSpPr>
          <p:spPr bwMode="auto">
            <a:xfrm>
              <a:off x="96" y="96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pic>
        <p:nvPicPr>
          <p:cNvPr id="8193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5133975" cy="7810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4–49</a:t>
            </a:r>
            <a:r>
              <a:rPr lang="en-US" altLang="en-US" sz="1600" smtClean="0"/>
              <a:t>      Arrangements of 7-segment LED displays.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26979" name="Picture 5" descr="fg04_04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175" y="914400"/>
            <a:ext cx="49974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4–50</a:t>
            </a:r>
            <a:r>
              <a:rPr lang="en-US" altLang="en-US" sz="1600" smtClean="0"/>
              <a:t>      Block diagram of 7-segment logic and display.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29027" name="Picture 5" descr="fg04_05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58900"/>
            <a:ext cx="8342313" cy="41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4–51</a:t>
            </a:r>
            <a:r>
              <a:rPr lang="en-US" altLang="en-US" sz="1600" smtClean="0"/>
              <a:t>      Karnaugh map minimization of the segment-a logic expression.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31075" name="Picture 5" descr="fg04_05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914400"/>
            <a:ext cx="61007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4–52</a:t>
            </a:r>
            <a:r>
              <a:rPr lang="en-US" altLang="en-US" sz="1600" smtClean="0"/>
              <a:t>      </a:t>
            </a:r>
            <a:br>
              <a:rPr lang="en-US" altLang="en-US" sz="1600" smtClean="0"/>
            </a:br>
            <a:r>
              <a:rPr lang="en-US" altLang="en-US" sz="1600" smtClean="0"/>
              <a:t>The minimum logic implementation for segment a of the 7-segment display.</a:t>
            </a:r>
            <a:r>
              <a:rPr lang="en-US" altLang="en-US" sz="700" smtClean="0"/>
              <a:t> </a:t>
            </a:r>
            <a:endParaRPr lang="en-US" altLang="en-US" smtClean="0"/>
          </a:p>
        </p:txBody>
      </p:sp>
      <p:pic>
        <p:nvPicPr>
          <p:cNvPr id="133123" name="Picture 5" descr="fg04_05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914400"/>
            <a:ext cx="80867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Summary</a:t>
            </a:r>
          </a:p>
        </p:txBody>
      </p:sp>
      <p:pic>
        <p:nvPicPr>
          <p:cNvPr id="135171" name="Picture 4" descr="fg04_05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84500"/>
            <a:ext cx="8342313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700" b="0" smtClean="0"/>
              <a:t>Figure 4–54 </a:t>
            </a:r>
            <a:endParaRPr lang="en-US" altLang="en-US" b="0" smtClean="0"/>
          </a:p>
        </p:txBody>
      </p:sp>
      <p:pic>
        <p:nvPicPr>
          <p:cNvPr id="136195" name="Picture 5" descr="fg04_05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914400"/>
            <a:ext cx="769143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4–55.  What is the Boolean expression for each of the logic gates?</a:t>
            </a:r>
          </a:p>
        </p:txBody>
      </p:sp>
      <p:pic>
        <p:nvPicPr>
          <p:cNvPr id="138243" name="Picture 5" descr="fg04_05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16238"/>
            <a:ext cx="8342313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5" descr="fg04_05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613"/>
            <a:ext cx="8342313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152400" y="609600"/>
            <a:ext cx="876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1pPr>
            <a:lvl2pPr algn="ctr"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2pPr>
            <a:lvl3pPr algn="ctr"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3pPr>
            <a:lvl4pPr algn="ctr"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4pPr>
            <a:lvl5pPr algn="ctr"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r>
              <a:rPr lang="en-US" altLang="en-US" sz="1600" b="0" smtClean="0"/>
              <a:t>Figure 4–56.  What is the Boolean expression for each of the logic gates?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4–58.  Derive a standard SOP and standard POS expression for each truth table.</a:t>
            </a:r>
          </a:p>
        </p:txBody>
      </p:sp>
      <p:pic>
        <p:nvPicPr>
          <p:cNvPr id="142339" name="Picture 5" descr="fg04_05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914400"/>
            <a:ext cx="65151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en-US" sz="1600" b="0" smtClean="0"/>
              <a:t>Figure 4–59.  </a:t>
            </a:r>
            <a:br>
              <a:rPr lang="en-US" altLang="en-US" sz="1600" b="0" smtClean="0"/>
            </a:br>
            <a:r>
              <a:rPr lang="en-US" altLang="en-US" sz="1600" b="0" smtClean="0"/>
              <a:t>Reduce the function in the truth table to its minimum SOP form by using a Karnaugh map.</a:t>
            </a:r>
            <a:r>
              <a:rPr lang="en-US" altLang="en-US" sz="700" b="0" smtClean="0"/>
              <a:t> </a:t>
            </a:r>
            <a:endParaRPr lang="en-US" altLang="en-US" b="0" smtClean="0"/>
          </a:p>
        </p:txBody>
      </p:sp>
      <p:pic>
        <p:nvPicPr>
          <p:cNvPr id="144387" name="Picture 5" descr="fg04_05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914400"/>
            <a:ext cx="33702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9966F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FF"/>
        </a:hlink>
        <a:folHlink>
          <a:srgbClr val="99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10192</TotalTime>
  <Words>2256</Words>
  <Application>Microsoft Office PowerPoint</Application>
  <PresentationFormat>On-screen Show (4:3)</PresentationFormat>
  <Paragraphs>357</Paragraphs>
  <Slides>104</Slides>
  <Notes>46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Arial</vt:lpstr>
      <vt:lpstr>Times-Roman</vt:lpstr>
      <vt:lpstr>Times-Italic</vt:lpstr>
      <vt:lpstr>PearsonMATH02</vt:lpstr>
      <vt:lpstr>Times-Bold</vt:lpstr>
      <vt:lpstr>Wingdings</vt:lpstr>
      <vt:lpstr>Courier New</vt:lpstr>
      <vt:lpstr>PearsonMATH08</vt:lpstr>
      <vt:lpstr>Default Design</vt:lpstr>
      <vt:lpstr>Microsoft Equation 3.0</vt:lpstr>
      <vt:lpstr>Digital Fundamentals</vt:lpstr>
      <vt:lpstr>Chapter Outline</vt:lpstr>
      <vt:lpstr>Boolean Operations and Expressions </vt:lpstr>
      <vt:lpstr>Boolean Operations and Expressions </vt:lpstr>
      <vt:lpstr>Checkup</vt:lpstr>
      <vt:lpstr> Laws and Rules of Boolean Algebra </vt:lpstr>
      <vt:lpstr> Laws Boolean Algebra </vt:lpstr>
      <vt:lpstr>Laws of Boolean Algebra</vt:lpstr>
      <vt:lpstr>Laws of Boolean Algebra</vt:lpstr>
      <vt:lpstr> Laws of Boolean Algebra </vt:lpstr>
      <vt:lpstr> Laws of Boolean Algebra </vt:lpstr>
      <vt:lpstr> Laws of Boolean Algebra </vt:lpstr>
      <vt:lpstr>Checkup</vt:lpstr>
      <vt:lpstr>Rules of Boolean Algebra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Rules of Boolean Algebra </vt:lpstr>
      <vt:lpstr>4–3  DeMorgan’s Theorem </vt:lpstr>
      <vt:lpstr>DeMorgan’s Theorems </vt:lpstr>
      <vt:lpstr>PowerPoint Presentation</vt:lpstr>
      <vt:lpstr>PowerPoint Presentation</vt:lpstr>
      <vt:lpstr>PowerPoint Presentation</vt:lpstr>
      <vt:lpstr>Applying DeMorgan’s Theorems</vt:lpstr>
      <vt:lpstr>Applying DeMorgan’s Theorems</vt:lpstr>
      <vt:lpstr>Applying DeMorgan’s Theorems</vt:lpstr>
      <vt:lpstr>Applying DeMorgan’s Theorems</vt:lpstr>
      <vt:lpstr>Applying DeMorgan’s Theorems</vt:lpstr>
      <vt:lpstr>Applying DeMorgan’s Theorems</vt:lpstr>
      <vt:lpstr>PowerPoint Presentation</vt:lpstr>
      <vt:lpstr>PowerPoint Presentation</vt:lpstr>
      <vt:lpstr>PowerPoint Presentation</vt:lpstr>
      <vt:lpstr>Checkup</vt:lpstr>
      <vt:lpstr>4–4 Boolean Analysis of Logic Circuits</vt:lpstr>
      <vt:lpstr>Figure 4–16       A logic circuit showing the development of the Boolean expression for the output. </vt:lpstr>
      <vt:lpstr>Evaluating the Expression</vt:lpstr>
      <vt:lpstr>Putting the Results in Truth Table Format</vt:lpstr>
      <vt:lpstr>Checkup</vt:lpstr>
      <vt:lpstr>4–5 Logic Simplification Using Boolean Algebra</vt:lpstr>
      <vt:lpstr>4–5 Logic Simplification Using Boolean Algebra</vt:lpstr>
      <vt:lpstr>4–5 Logic Simplification Using Boolean Algebra</vt:lpstr>
      <vt:lpstr>4-6 Standard Forms of Boolean Expressions </vt:lpstr>
      <vt:lpstr>Standard Forms of Boolean Expressions </vt:lpstr>
      <vt:lpstr>The Sum-of-Products (SOP) Form</vt:lpstr>
      <vt:lpstr>Domain of a Boolean Expression</vt:lpstr>
      <vt:lpstr>Figure 4–18      Implementation of the SOP expression AB + BCD + AC. </vt:lpstr>
      <vt:lpstr>Figure 4–19       This NAND/NAND implementation is equivalent to the AND/OR in Figure 4–18. </vt:lpstr>
      <vt:lpstr>Figure 4–19       This NAND/NAND implementation is equivalent to the AND/OR in Figure 4–18. </vt:lpstr>
      <vt:lpstr>Conversion of a General Expression to SOP Form</vt:lpstr>
      <vt:lpstr>The Karnaugh Map </vt:lpstr>
      <vt:lpstr>The Karnaugh Map </vt:lpstr>
      <vt:lpstr>The Karnaugh Map</vt:lpstr>
      <vt:lpstr>Figure 4–23      Adjacent cells on a Karnaugh map are those that differ by only one variable. Arrows point between adjacent cells. </vt:lpstr>
      <vt:lpstr>Figure 4–24      Example of mapping a standard SOP expression. </vt:lpstr>
      <vt:lpstr>Figure 4–25 </vt:lpstr>
      <vt:lpstr>Figure 4–28 </vt:lpstr>
      <vt:lpstr>Figure 4–29 </vt:lpstr>
      <vt:lpstr>Figure 4–30 </vt:lpstr>
      <vt:lpstr>Figure 4–31 </vt:lpstr>
      <vt:lpstr>Figure 4–32 </vt:lpstr>
      <vt:lpstr>Figure 4–33 </vt:lpstr>
      <vt:lpstr>Figure 4–34 </vt:lpstr>
      <vt:lpstr>Figure 4–35      Example of mapping directly from a truth table to a Karnaugh map. </vt:lpstr>
      <vt:lpstr>Figure 4–36      Example of the use of “don’t care” conditions to simplify an expression. </vt:lpstr>
      <vt:lpstr>Figure 4–37      Example of mapping a standard POS expression. </vt:lpstr>
      <vt:lpstr>Figure 4–38 </vt:lpstr>
      <vt:lpstr>Figure 4–39 </vt:lpstr>
      <vt:lpstr>Figure 4–40 </vt:lpstr>
      <vt:lpstr>Figure 4–41 </vt:lpstr>
      <vt:lpstr>The Karnaugh Map</vt:lpstr>
      <vt:lpstr>Figure 4–43      Illustration of groupings of 1s in adjacent cells of a 5-variable map. </vt:lpstr>
      <vt:lpstr>Figure 4–44 </vt:lpstr>
      <vt:lpstr>VHDL</vt:lpstr>
      <vt:lpstr>Figure 4–45      A VHDL program for a 2-input AND gate. </vt:lpstr>
      <vt:lpstr>VHDL</vt:lpstr>
      <vt:lpstr> VHDL</vt:lpstr>
      <vt:lpstr> VHDL</vt:lpstr>
      <vt:lpstr>Figure 4–46 </vt:lpstr>
      <vt:lpstr> Hardware Description Languages (HDL) </vt:lpstr>
      <vt:lpstr>Figure 4–47      Seven-segment display format showing arrangement of segments. </vt:lpstr>
      <vt:lpstr>Figure 4–48      Display of decimal digits with a 7-segment device. </vt:lpstr>
      <vt:lpstr>Figure 4–49      Arrangements of 7-segment LED displays. </vt:lpstr>
      <vt:lpstr>Figure 4–50      Block diagram of 7-segment logic and display. </vt:lpstr>
      <vt:lpstr>Figure 4–51      Karnaugh map minimization of the segment-a logic expression. </vt:lpstr>
      <vt:lpstr>Figure 4–52       The minimum logic implementation for segment a of the 7-segment display. </vt:lpstr>
      <vt:lpstr>Summary</vt:lpstr>
      <vt:lpstr>Figure 4–54 </vt:lpstr>
      <vt:lpstr>Figure 4–55.  What is the Boolean expression for each of the logic gates?</vt:lpstr>
      <vt:lpstr>PowerPoint Presentation</vt:lpstr>
      <vt:lpstr>Figure 4–58.  Derive a standard SOP and standard POS expression for each truth table.</vt:lpstr>
      <vt:lpstr>Figure 4–59.   Reduce the function in the truth table to its minimum SOP form by using a Karnaugh map. </vt:lpstr>
      <vt:lpstr>Figure 4–62.  Example 4-21.  Related Problem answer. </vt:lpstr>
      <vt:lpstr>Figure 4–63.  Example 4-22.  Related Problem answer. </vt:lpstr>
      <vt:lpstr>Figure 4–64.  Example 4-23.  Related Problem answer. </vt:lpstr>
      <vt:lpstr>Figure 4–65.  Example 4-24.  Related Problem answer. </vt:lpstr>
      <vt:lpstr>Figure 4–66.  Example 4-30.  Related Problem answer. </vt:lpstr>
    </vt:vector>
  </TitlesOfParts>
  <Company>SweetHaven Publishing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>Boolean Algebra and Logic Simplification</dc:subject>
  <dc:creator>David L. Heiserman</dc:creator>
  <cp:lastModifiedBy>Moorche</cp:lastModifiedBy>
  <cp:revision>99</cp:revision>
  <dcterms:created xsi:type="dcterms:W3CDTF">2004-12-10T21:03:18Z</dcterms:created>
  <dcterms:modified xsi:type="dcterms:W3CDTF">2021-04-06T12:46:59Z</dcterms:modified>
</cp:coreProperties>
</file>